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33"/>
  </p:notesMasterIdLst>
  <p:handoutMasterIdLst>
    <p:handoutMasterId r:id="rId34"/>
  </p:handoutMasterIdLst>
  <p:sldIdLst>
    <p:sldId id="263" r:id="rId2"/>
    <p:sldId id="266" r:id="rId3"/>
    <p:sldId id="272" r:id="rId4"/>
    <p:sldId id="273" r:id="rId5"/>
    <p:sldId id="274" r:id="rId6"/>
    <p:sldId id="275" r:id="rId7"/>
    <p:sldId id="264" r:id="rId8"/>
    <p:sldId id="265" r:id="rId9"/>
    <p:sldId id="256" r:id="rId10"/>
    <p:sldId id="257" r:id="rId11"/>
    <p:sldId id="258" r:id="rId12"/>
    <p:sldId id="259" r:id="rId13"/>
    <p:sldId id="260" r:id="rId14"/>
    <p:sldId id="261" r:id="rId15"/>
    <p:sldId id="262" r:id="rId16"/>
    <p:sldId id="276" r:id="rId17"/>
    <p:sldId id="277" r:id="rId18"/>
    <p:sldId id="278" r:id="rId19"/>
    <p:sldId id="279" r:id="rId20"/>
    <p:sldId id="280" r:id="rId21"/>
    <p:sldId id="281" r:id="rId22"/>
    <p:sldId id="282" r:id="rId23"/>
    <p:sldId id="283" r:id="rId24"/>
    <p:sldId id="284" r:id="rId25"/>
    <p:sldId id="285" r:id="rId26"/>
    <p:sldId id="286" r:id="rId27"/>
    <p:sldId id="267" r:id="rId28"/>
    <p:sldId id="268" r:id="rId29"/>
    <p:sldId id="269" r:id="rId30"/>
    <p:sldId id="270" r:id="rId31"/>
    <p:sldId id="271" r:id="rId32"/>
  </p:sldIdLst>
  <p:sldSz cx="9144000" cy="6858000" type="screen4x3"/>
  <p:notesSz cx="6858000" cy="9144000"/>
  <p:defaultTextStyle>
    <a:defPPr>
      <a:defRPr lang="en-US"/>
    </a:defPPr>
    <a:lvl1pPr algn="ctr" rtl="0" fontAlgn="base">
      <a:spcBef>
        <a:spcPct val="0"/>
      </a:spcBef>
      <a:spcAft>
        <a:spcPct val="0"/>
      </a:spcAft>
      <a:defRPr sz="2400" kern="1200">
        <a:solidFill>
          <a:schemeClr val="tx2"/>
        </a:solidFill>
        <a:latin typeface="Times New Roman" pitchFamily="18" charset="0"/>
        <a:ea typeface="+mn-ea"/>
        <a:cs typeface="+mn-cs"/>
      </a:defRPr>
    </a:lvl1pPr>
    <a:lvl2pPr marL="457200" algn="ctr" rtl="0" fontAlgn="base">
      <a:spcBef>
        <a:spcPct val="0"/>
      </a:spcBef>
      <a:spcAft>
        <a:spcPct val="0"/>
      </a:spcAft>
      <a:defRPr sz="2400" kern="1200">
        <a:solidFill>
          <a:schemeClr val="tx2"/>
        </a:solidFill>
        <a:latin typeface="Times New Roman" pitchFamily="18" charset="0"/>
        <a:ea typeface="+mn-ea"/>
        <a:cs typeface="+mn-cs"/>
      </a:defRPr>
    </a:lvl2pPr>
    <a:lvl3pPr marL="914400" algn="ctr" rtl="0" fontAlgn="base">
      <a:spcBef>
        <a:spcPct val="0"/>
      </a:spcBef>
      <a:spcAft>
        <a:spcPct val="0"/>
      </a:spcAft>
      <a:defRPr sz="2400" kern="1200">
        <a:solidFill>
          <a:schemeClr val="tx2"/>
        </a:solidFill>
        <a:latin typeface="Times New Roman" pitchFamily="18" charset="0"/>
        <a:ea typeface="+mn-ea"/>
        <a:cs typeface="+mn-cs"/>
      </a:defRPr>
    </a:lvl3pPr>
    <a:lvl4pPr marL="1371600" algn="ctr" rtl="0" fontAlgn="base">
      <a:spcBef>
        <a:spcPct val="0"/>
      </a:spcBef>
      <a:spcAft>
        <a:spcPct val="0"/>
      </a:spcAft>
      <a:defRPr sz="2400" kern="1200">
        <a:solidFill>
          <a:schemeClr val="tx2"/>
        </a:solidFill>
        <a:latin typeface="Times New Roman" pitchFamily="18" charset="0"/>
        <a:ea typeface="+mn-ea"/>
        <a:cs typeface="+mn-cs"/>
      </a:defRPr>
    </a:lvl4pPr>
    <a:lvl5pPr marL="1828800" algn="ctr" rtl="0" fontAlgn="base">
      <a:spcBef>
        <a:spcPct val="0"/>
      </a:spcBef>
      <a:spcAft>
        <a:spcPct val="0"/>
      </a:spcAft>
      <a:defRPr sz="2400" kern="1200">
        <a:solidFill>
          <a:schemeClr val="tx2"/>
        </a:solidFill>
        <a:latin typeface="Times New Roman" pitchFamily="18" charset="0"/>
        <a:ea typeface="+mn-ea"/>
        <a:cs typeface="+mn-cs"/>
      </a:defRPr>
    </a:lvl5pPr>
    <a:lvl6pPr marL="2286000" algn="l" defTabSz="914400" rtl="0" eaLnBrk="1" latinLnBrk="0" hangingPunct="1">
      <a:defRPr sz="2400" kern="1200">
        <a:solidFill>
          <a:schemeClr val="tx2"/>
        </a:solidFill>
        <a:latin typeface="Times New Roman" pitchFamily="18" charset="0"/>
        <a:ea typeface="+mn-ea"/>
        <a:cs typeface="+mn-cs"/>
      </a:defRPr>
    </a:lvl6pPr>
    <a:lvl7pPr marL="2743200" algn="l" defTabSz="914400" rtl="0" eaLnBrk="1" latinLnBrk="0" hangingPunct="1">
      <a:defRPr sz="2400" kern="1200">
        <a:solidFill>
          <a:schemeClr val="tx2"/>
        </a:solidFill>
        <a:latin typeface="Times New Roman" pitchFamily="18" charset="0"/>
        <a:ea typeface="+mn-ea"/>
        <a:cs typeface="+mn-cs"/>
      </a:defRPr>
    </a:lvl7pPr>
    <a:lvl8pPr marL="3200400" algn="l" defTabSz="914400" rtl="0" eaLnBrk="1" latinLnBrk="0" hangingPunct="1">
      <a:defRPr sz="2400" kern="1200">
        <a:solidFill>
          <a:schemeClr val="tx2"/>
        </a:solidFill>
        <a:latin typeface="Times New Roman" pitchFamily="18" charset="0"/>
        <a:ea typeface="+mn-ea"/>
        <a:cs typeface="+mn-cs"/>
      </a:defRPr>
    </a:lvl8pPr>
    <a:lvl9pPr marL="3657600" algn="l" defTabSz="914400" rtl="0" eaLnBrk="1" latinLnBrk="0" hangingPunct="1">
      <a:defRPr sz="2400" kern="1200">
        <a:solidFill>
          <a:schemeClr val="tx2"/>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9900"/>
    <a:srgbClr val="CC0000"/>
    <a:srgbClr val="FFFF00"/>
    <a:srgbClr val="F0EFE0"/>
    <a:srgbClr val="1F4081"/>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34" d="100"/>
          <a:sy n="34" d="100"/>
        </p:scale>
        <p:origin x="-46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81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ED14E6-9538-4B92-97C3-DB8639F53A45}" type="datetimeFigureOut">
              <a:rPr lang="en-US" smtClean="0"/>
              <a:t>8/5/2011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0DD45A7-DC4A-4B6C-A6CC-2DED767103D8}"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1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5713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713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713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713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5713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4983B7B-F1FE-480E-A459-88BCB89FB8E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72B53A-9013-479E-951F-EA93E5EB5A0A}" type="slidenum">
              <a:rPr lang="en-US"/>
              <a:pPr/>
              <a:t>2</a:t>
            </a:fld>
            <a:endParaRPr lang="en-US"/>
          </a:p>
        </p:txBody>
      </p:sp>
      <p:sp>
        <p:nvSpPr>
          <p:cNvPr id="606210" name="Rectangle 2"/>
          <p:cNvSpPr>
            <a:spLocks noGrp="1" noRot="1" noChangeAspect="1" noChangeArrowheads="1" noTextEdit="1"/>
          </p:cNvSpPr>
          <p:nvPr>
            <p:ph type="sldImg"/>
          </p:nvPr>
        </p:nvSpPr>
        <p:spPr>
          <a:ln/>
        </p:spPr>
      </p:sp>
      <p:sp>
        <p:nvSpPr>
          <p:cNvPr id="606211" name="Rectangle 3"/>
          <p:cNvSpPr>
            <a:spLocks noGrp="1" noChangeArrowheads="1"/>
          </p:cNvSpPr>
          <p:nvPr>
            <p:ph type="body" idx="1"/>
          </p:nvPr>
        </p:nvSpPr>
        <p:spPr/>
        <p:txBody>
          <a:bodyPr/>
          <a:lstStyle/>
          <a:p>
            <a:r>
              <a:rPr lang="en-US" dirty="0"/>
              <a:t>It is to be noted that these components exist in both formal research and action research. The goals and the process for identifying the research problem are the two components in action research that vary a bit from “formal research.” In general, they are similar. In action research, though, the goals are more focused on problem solving and the enhancement of professional practice. The goals of “formal research” lean more toward contributing to the body of knowledge in the field, in addition to contributing to the enhancement of practice.</a:t>
            </a:r>
          </a:p>
          <a:p>
            <a:endParaRPr lang="en-US" dirty="0"/>
          </a:p>
          <a:p>
            <a:r>
              <a:rPr lang="en-US" dirty="0"/>
              <a:t>Both “formal research” and Action Research use quantitative and qualitative designs and data collection and analysis strategies. It is important for the Action Researcher to understand both families of research in order to conduct Action Research appropriately, and to understand and be able to analysis and apply the literature reviewed.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4CAEED-A826-4426-83E8-D53580CD9CB8}" type="slidenum">
              <a:rPr lang="en-US"/>
              <a:pPr/>
              <a:t>27</a:t>
            </a:fld>
            <a:endParaRPr lang="en-US"/>
          </a:p>
        </p:txBody>
      </p:sp>
      <p:sp>
        <p:nvSpPr>
          <p:cNvPr id="585730" name="Rectangle 2"/>
          <p:cNvSpPr>
            <a:spLocks noGrp="1" noRot="1" noChangeAspect="1" noChangeArrowheads="1" noTextEdit="1"/>
          </p:cNvSpPr>
          <p:nvPr>
            <p:ph type="sldImg"/>
          </p:nvPr>
        </p:nvSpPr>
        <p:spPr>
          <a:ln/>
        </p:spPr>
      </p:sp>
      <p:sp>
        <p:nvSpPr>
          <p:cNvPr id="585731" name="Rectangle 3"/>
          <p:cNvSpPr>
            <a:spLocks noGrp="1" noChangeArrowheads="1"/>
          </p:cNvSpPr>
          <p:nvPr>
            <p:ph type="body" idx="1"/>
          </p:nvPr>
        </p:nvSpPr>
        <p:spPr/>
        <p:txBody>
          <a:bodyPr/>
          <a:lstStyle/>
          <a:p>
            <a:r>
              <a:rPr lang="en-US" dirty="0"/>
              <a:t>Validity in quantitative research refers to accuracy of measurement and ability to generalize results. Of prime consideration in qualitative research is accuracy of measurement. New language – trustworthiness and understanding – is more applicable and appropriate to qualitative research. Since Action Research uses qualitative designs and strategies </a:t>
            </a:r>
            <a:r>
              <a:rPr lang="en-US" dirty="0" err="1"/>
              <a:t>moreso</a:t>
            </a:r>
            <a:r>
              <a:rPr lang="en-US" dirty="0"/>
              <a:t> than quantitative, looking at the validity of Action Research in terms of the trustworthiness of the data and understanding, makes more sense. There are several major theorists whose concepts of validity applied to qualitative and Action Research are important to consider. Our focus will be on Action Research.</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907CAF-CB57-43A8-B59A-19380BBB9866}" type="slidenum">
              <a:rPr lang="en-US"/>
              <a:pPr/>
              <a:t>28</a:t>
            </a:fld>
            <a:endParaRPr lang="en-US"/>
          </a:p>
        </p:txBody>
      </p:sp>
      <p:sp>
        <p:nvSpPr>
          <p:cNvPr id="595970" name="Rectangle 2"/>
          <p:cNvSpPr>
            <a:spLocks noGrp="1" noRot="1" noChangeAspect="1" noChangeArrowheads="1" noTextEdit="1"/>
          </p:cNvSpPr>
          <p:nvPr>
            <p:ph type="sldImg"/>
          </p:nvPr>
        </p:nvSpPr>
        <p:spPr>
          <a:ln/>
        </p:spPr>
      </p:sp>
      <p:sp>
        <p:nvSpPr>
          <p:cNvPr id="595971" name="Rectangle 3"/>
          <p:cNvSpPr>
            <a:spLocks noGrp="1" noChangeArrowheads="1"/>
          </p:cNvSpPr>
          <p:nvPr>
            <p:ph type="body" idx="1"/>
          </p:nvPr>
        </p:nvSpPr>
        <p:spPr/>
        <p:txBody>
          <a:bodyPr/>
          <a:lstStyle/>
          <a:p>
            <a:r>
              <a:rPr lang="en-US" dirty="0"/>
              <a:t>Applying language like trustworthiness and understanding to the validity of Action Research provides us the opportunity to make sure that our work meets professional standards. Anderson, Herr and </a:t>
            </a:r>
            <a:r>
              <a:rPr lang="en-US" dirty="0" err="1"/>
              <a:t>Nihlen</a:t>
            </a:r>
            <a:r>
              <a:rPr lang="en-US" dirty="0"/>
              <a:t> have offered these criteria as a systematic way to assess the quality of Action Research.</a:t>
            </a:r>
          </a:p>
          <a:p>
            <a:endParaRPr lang="en-US" dirty="0"/>
          </a:p>
          <a:p>
            <a:r>
              <a:rPr lang="en-US" dirty="0"/>
              <a:t>Democratic validity: Make sure “the problems emerge from a particular context and solutions are appropriate to that context” (Cunningham, 1983, p. 30). One way to do so is to involve teachers and administrators in a collaborative effort with subjects. Collaboration is essential to Action Research.</a:t>
            </a:r>
          </a:p>
          <a:p>
            <a:r>
              <a:rPr lang="en-US" dirty="0"/>
              <a:t>Outcome validity: the study can be considered valid if the results lead to the research learning something that can be applied to the subsequent research cycle.</a:t>
            </a:r>
          </a:p>
          <a:p>
            <a:r>
              <a:rPr lang="en-US" dirty="0"/>
              <a:t>Process validity: be vigilant in reflecting on the suitability of data collection strategies and modify the strategies if the data is not addressing the research questions.</a:t>
            </a:r>
          </a:p>
          <a:p>
            <a:r>
              <a:rPr lang="en-US" dirty="0"/>
              <a:t>Catalytic validity: very simply, the results should be a catalyst to taking some action to resolve the original problem.</a:t>
            </a:r>
          </a:p>
          <a:p>
            <a:r>
              <a:rPr lang="en-US" dirty="0"/>
              <a:t>Dialogic validity: more collaboration! Seeking the input of colleagues and peers establishes how “good” the research is (similar to peer review in traditional publications).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459649-BF83-4AAF-80BB-BCAF7F09C9E2}" type="slidenum">
              <a:rPr lang="en-US"/>
              <a:pPr/>
              <a:t>3</a:t>
            </a:fld>
            <a:endParaRPr lang="en-US"/>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r>
              <a:rPr lang="en-US"/>
              <a:t>These skills are needed in both “formal research” and action research.</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66B460-5B5B-49B2-BEAA-2CA2371BDF20}" type="slidenum">
              <a:rPr lang="en-US"/>
              <a:pPr/>
              <a:t>4</a:t>
            </a:fld>
            <a:endParaRPr lang="en-US"/>
          </a:p>
        </p:txBody>
      </p:sp>
      <p:sp>
        <p:nvSpPr>
          <p:cNvPr id="608258" name="Rectangle 2"/>
          <p:cNvSpPr>
            <a:spLocks noGrp="1" noRot="1" noChangeAspect="1" noChangeArrowheads="1" noTextEdit="1"/>
          </p:cNvSpPr>
          <p:nvPr>
            <p:ph type="sldImg"/>
          </p:nvPr>
        </p:nvSpPr>
        <p:spPr>
          <a:ln/>
        </p:spPr>
      </p:sp>
      <p:sp>
        <p:nvSpPr>
          <p:cNvPr id="608259" name="Rectangle 3"/>
          <p:cNvSpPr>
            <a:spLocks noGrp="1" noChangeArrowheads="1"/>
          </p:cNvSpPr>
          <p:nvPr>
            <p:ph type="body" idx="1"/>
          </p:nvPr>
        </p:nvSpPr>
        <p:spPr/>
        <p:txBody>
          <a:bodyPr/>
          <a:lstStyle/>
          <a:p>
            <a:r>
              <a:rPr lang="en-US"/>
              <a:t>These goals are specific to action research, but can also be applied as “sub goals” to “formal research.”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D31430-BA9C-4375-B48E-B9EB058A7619}" type="slidenum">
              <a:rPr lang="en-US"/>
              <a:pPr/>
              <a:t>5</a:t>
            </a:fld>
            <a:endParaRPr lang="en-US"/>
          </a:p>
        </p:txBody>
      </p:sp>
      <p:sp>
        <p:nvSpPr>
          <p:cNvPr id="609282" name="Rectangle 2"/>
          <p:cNvSpPr>
            <a:spLocks noGrp="1" noRot="1" noChangeAspect="1" noChangeArrowheads="1" noTextEdit="1"/>
          </p:cNvSpPr>
          <p:nvPr>
            <p:ph type="sldImg"/>
          </p:nvPr>
        </p:nvSpPr>
        <p:spPr>
          <a:ln/>
        </p:spPr>
      </p:sp>
      <p:sp>
        <p:nvSpPr>
          <p:cNvPr id="609283" name="Rectangle 3"/>
          <p:cNvSpPr>
            <a:spLocks noGrp="1" noChangeArrowheads="1"/>
          </p:cNvSpPr>
          <p:nvPr>
            <p:ph type="body" idx="1"/>
          </p:nvPr>
        </p:nvSpPr>
        <p:spPr/>
        <p:txBody>
          <a:bodyPr/>
          <a:lstStyle/>
          <a:p>
            <a:r>
              <a:rPr lang="en-US"/>
              <a:t>This process if specific to action research, but can be helpful in “formal research,” as well.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090EB4-1AE0-4784-B3C7-AF534E8C89D9}" type="slidenum">
              <a:rPr lang="en-US"/>
              <a:pPr/>
              <a:t>6</a:t>
            </a:fld>
            <a:endParaRPr lang="en-US"/>
          </a:p>
        </p:txBody>
      </p:sp>
      <p:sp>
        <p:nvSpPr>
          <p:cNvPr id="605186" name="Rectangle 2"/>
          <p:cNvSpPr>
            <a:spLocks noGrp="1" noRot="1" noChangeAspect="1" noChangeArrowheads="1" noTextEdit="1"/>
          </p:cNvSpPr>
          <p:nvPr>
            <p:ph type="sldImg"/>
          </p:nvPr>
        </p:nvSpPr>
        <p:spPr>
          <a:ln/>
        </p:spPr>
      </p:sp>
      <p:sp>
        <p:nvSpPr>
          <p:cNvPr id="605187" name="Rectangle 3"/>
          <p:cNvSpPr>
            <a:spLocks noGrp="1" noChangeArrowheads="1"/>
          </p:cNvSpPr>
          <p:nvPr>
            <p:ph type="body" idx="1"/>
          </p:nvPr>
        </p:nvSpPr>
        <p:spPr/>
        <p:txBody>
          <a:bodyPr/>
          <a:lstStyle/>
          <a:p>
            <a:r>
              <a:rPr lang="en-US"/>
              <a:t>This is the step of clarifying your area of focus. When it comes to the “Why” of the situation, you will likely be trying out a few hypotheses about the situation. This is where reviewing the literature becomes absolutely critical. This is where you may find potential promising practices that may correct the problem you are addressing.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40D6FB-80D2-4258-9326-5C07851825F1}" type="slidenum">
              <a:rPr lang="en-US"/>
              <a:pPr/>
              <a:t>11</a:t>
            </a:fld>
            <a:endParaRPr lang="en-US"/>
          </a:p>
        </p:txBody>
      </p:sp>
      <p:sp>
        <p:nvSpPr>
          <p:cNvPr id="572418" name="Rectangle 2"/>
          <p:cNvSpPr>
            <a:spLocks noGrp="1" noRot="1" noChangeAspect="1" noChangeArrowheads="1" noTextEdit="1"/>
          </p:cNvSpPr>
          <p:nvPr>
            <p:ph type="sldImg"/>
          </p:nvPr>
        </p:nvSpPr>
        <p:spPr>
          <a:ln/>
        </p:spPr>
      </p:sp>
      <p:sp>
        <p:nvSpPr>
          <p:cNvPr id="572419" name="Rectangle 3"/>
          <p:cNvSpPr>
            <a:spLocks noGrp="1" noChangeArrowheads="1"/>
          </p:cNvSpPr>
          <p:nvPr>
            <p:ph type="body" idx="1"/>
          </p:nvPr>
        </p:nvSpPr>
        <p:spPr/>
        <p:txBody>
          <a:bodyPr/>
          <a:lstStyle/>
          <a:p>
            <a:r>
              <a:rPr lang="en-US"/>
              <a:t>The researcher first assesses the existing situation. Through discussion and negotiation, one can narrow the focus of the research to the salient elements to be studied. Opportunities and resources for data collection and analysis should be examined, as should potential limitations in the environment. The result of these activities should be the concrete identification of what is to be the focus of the </a:t>
            </a:r>
            <a:r>
              <a:rPr lang="en-US" i="1"/>
              <a:t>action research.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CCC3A6-7F64-46DF-A60D-E62905581634}" type="slidenum">
              <a:rPr lang="en-US"/>
              <a:pPr/>
              <a:t>12</a:t>
            </a:fld>
            <a:endParaRPr lang="en-US"/>
          </a:p>
        </p:txBody>
      </p:sp>
      <p:sp>
        <p:nvSpPr>
          <p:cNvPr id="574466" name="Rectangle 2"/>
          <p:cNvSpPr>
            <a:spLocks noGrp="1" noRot="1" noChangeAspect="1" noChangeArrowheads="1" noTextEdit="1"/>
          </p:cNvSpPr>
          <p:nvPr>
            <p:ph type="sldImg"/>
          </p:nvPr>
        </p:nvSpPr>
        <p:spPr>
          <a:ln/>
        </p:spPr>
      </p:sp>
      <p:sp>
        <p:nvSpPr>
          <p:cNvPr id="574467" name="Rectangle 3"/>
          <p:cNvSpPr>
            <a:spLocks noGrp="1" noChangeArrowheads="1"/>
          </p:cNvSpPr>
          <p:nvPr>
            <p:ph type="body" idx="1"/>
          </p:nvPr>
        </p:nvSpPr>
        <p:spPr/>
        <p:txBody>
          <a:bodyPr/>
          <a:lstStyle/>
          <a:p>
            <a:r>
              <a:rPr lang="en-US" dirty="0"/>
              <a:t>It’s true that all research requires the foundation of prior research. Research often suggests </a:t>
            </a:r>
            <a:r>
              <a:rPr lang="en-US" i="1" dirty="0"/>
              <a:t>theory,</a:t>
            </a:r>
            <a:r>
              <a:rPr lang="en-US" dirty="0"/>
              <a:t> which can then be tested for its relevance to reality. The more one knows about the area of focus, the more precise will be the action research to be conducted.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6937AC-5F64-4898-8604-FAF444E9264A}" type="slidenum">
              <a:rPr lang="en-US"/>
              <a:pPr/>
              <a:t>13</a:t>
            </a:fld>
            <a:endParaRPr lang="en-US"/>
          </a:p>
        </p:txBody>
      </p:sp>
      <p:sp>
        <p:nvSpPr>
          <p:cNvPr id="576514" name="Rectangle 2"/>
          <p:cNvSpPr>
            <a:spLocks noGrp="1" noRot="1" noChangeAspect="1" noChangeArrowheads="1" noTextEdit="1"/>
          </p:cNvSpPr>
          <p:nvPr>
            <p:ph type="sldImg"/>
          </p:nvPr>
        </p:nvSpPr>
        <p:spPr>
          <a:ln/>
        </p:spPr>
      </p:sp>
      <p:sp>
        <p:nvSpPr>
          <p:cNvPr id="576515" name="Rectangle 3"/>
          <p:cNvSpPr>
            <a:spLocks noGrp="1" noChangeArrowheads="1"/>
          </p:cNvSpPr>
          <p:nvPr>
            <p:ph type="body" idx="1"/>
          </p:nvPr>
        </p:nvSpPr>
        <p:spPr/>
        <p:txBody>
          <a:bodyPr/>
          <a:lstStyle/>
          <a:p>
            <a:r>
              <a:rPr lang="en-US" dirty="0"/>
              <a:t>The literature reviewed and the definition of the area of focus should help the researcher determine what data is to be collected. In Action Research, there are always multiple sources of data, multiple kinds of data, and multiple strategies for collecting data (</a:t>
            </a:r>
            <a:r>
              <a:rPr lang="en-US" i="1" dirty="0"/>
              <a:t>triangulation</a:t>
            </a:r>
            <a:r>
              <a:rPr lang="en-US" dirty="0"/>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F91BF8-7037-49C2-ACA4-CC499318E285}" type="slidenum">
              <a:rPr lang="en-US"/>
              <a:pPr/>
              <a:t>16</a:t>
            </a:fld>
            <a:endParaRPr lang="en-US"/>
          </a:p>
        </p:txBody>
      </p:sp>
      <p:sp>
        <p:nvSpPr>
          <p:cNvPr id="611330" name="Rectangle 2"/>
          <p:cNvSpPr>
            <a:spLocks noGrp="1" noRot="1" noChangeAspect="1" noChangeArrowheads="1" noTextEdit="1"/>
          </p:cNvSpPr>
          <p:nvPr>
            <p:ph type="sldImg"/>
          </p:nvPr>
        </p:nvSpPr>
        <p:spPr>
          <a:ln/>
        </p:spPr>
      </p:sp>
      <p:sp>
        <p:nvSpPr>
          <p:cNvPr id="611331" name="Rectangle 3"/>
          <p:cNvSpPr>
            <a:spLocks noGrp="1" noChangeArrowheads="1"/>
          </p:cNvSpPr>
          <p:nvPr>
            <p:ph type="body" idx="1"/>
          </p:nvPr>
        </p:nvSpPr>
        <p:spPr/>
        <p:txBody>
          <a:bodyPr/>
          <a:lstStyle/>
          <a:p>
            <a:r>
              <a:rPr lang="en-US"/>
              <a:t>These are the specific steps that you would take to plan out your action research.</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67298" name="Group 2"/>
          <p:cNvGrpSpPr>
            <a:grpSpLocks/>
          </p:cNvGrpSpPr>
          <p:nvPr/>
        </p:nvGrpSpPr>
        <p:grpSpPr bwMode="auto">
          <a:xfrm>
            <a:off x="0" y="107950"/>
            <a:ext cx="9101138" cy="6750050"/>
            <a:chOff x="0" y="68"/>
            <a:chExt cx="5733" cy="4252"/>
          </a:xfrm>
        </p:grpSpPr>
        <p:grpSp>
          <p:nvGrpSpPr>
            <p:cNvPr id="567299" name="Group 3"/>
            <p:cNvGrpSpPr>
              <a:grpSpLocks/>
            </p:cNvGrpSpPr>
            <p:nvPr/>
          </p:nvGrpSpPr>
          <p:grpSpPr bwMode="auto">
            <a:xfrm>
              <a:off x="0" y="68"/>
              <a:ext cx="5733" cy="4088"/>
              <a:chOff x="0" y="68"/>
              <a:chExt cx="5733" cy="4088"/>
            </a:xfrm>
          </p:grpSpPr>
          <p:grpSp>
            <p:nvGrpSpPr>
              <p:cNvPr id="567300" name="Group 4"/>
              <p:cNvGrpSpPr>
                <a:grpSpLocks/>
              </p:cNvGrpSpPr>
              <p:nvPr userDrawn="1"/>
            </p:nvGrpSpPr>
            <p:grpSpPr bwMode="auto">
              <a:xfrm>
                <a:off x="0" y="144"/>
                <a:ext cx="5730" cy="4012"/>
                <a:chOff x="0" y="144"/>
                <a:chExt cx="5730" cy="4012"/>
              </a:xfrm>
            </p:grpSpPr>
            <p:sp>
              <p:nvSpPr>
                <p:cNvPr id="567301" name="Line 5"/>
                <p:cNvSpPr>
                  <a:spLocks noChangeShapeType="1"/>
                </p:cNvSpPr>
                <p:nvPr/>
              </p:nvSpPr>
              <p:spPr bwMode="hidden">
                <a:xfrm rot="-5400000">
                  <a:off x="195"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02" name="Line 6"/>
                <p:cNvSpPr>
                  <a:spLocks noChangeShapeType="1"/>
                </p:cNvSpPr>
                <p:nvPr/>
              </p:nvSpPr>
              <p:spPr bwMode="hidden">
                <a:xfrm rot="-5400000">
                  <a:off x="195"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03" name="Line 7"/>
                <p:cNvSpPr>
                  <a:spLocks noChangeShapeType="1"/>
                </p:cNvSpPr>
                <p:nvPr/>
              </p:nvSpPr>
              <p:spPr bwMode="hidden">
                <a:xfrm rot="-5400000">
                  <a:off x="195" y="141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04" name="Line 8"/>
                <p:cNvSpPr>
                  <a:spLocks noChangeShapeType="1"/>
                </p:cNvSpPr>
                <p:nvPr/>
              </p:nvSpPr>
              <p:spPr bwMode="hidden">
                <a:xfrm rot="-5400000">
                  <a:off x="195" y="1918"/>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05" name="Line 9"/>
                <p:cNvSpPr>
                  <a:spLocks noChangeShapeType="1"/>
                </p:cNvSpPr>
                <p:nvPr/>
              </p:nvSpPr>
              <p:spPr bwMode="hidden">
                <a:xfrm rot="-5400000">
                  <a:off x="195" y="2438"/>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06" name="Line 10"/>
                <p:cNvSpPr>
                  <a:spLocks noChangeShapeType="1"/>
                </p:cNvSpPr>
                <p:nvPr/>
              </p:nvSpPr>
              <p:spPr bwMode="hidden">
                <a:xfrm rot="-5400000">
                  <a:off x="195" y="2939"/>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07" name="Line 11"/>
                <p:cNvSpPr>
                  <a:spLocks noChangeShapeType="1"/>
                </p:cNvSpPr>
                <p:nvPr/>
              </p:nvSpPr>
              <p:spPr bwMode="hidden">
                <a:xfrm rot="-5400000">
                  <a:off x="195" y="3460"/>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08" name="Line 12"/>
                <p:cNvSpPr>
                  <a:spLocks noChangeShapeType="1"/>
                </p:cNvSpPr>
                <p:nvPr/>
              </p:nvSpPr>
              <p:spPr bwMode="hidden">
                <a:xfrm rot="-5400000">
                  <a:off x="195" y="3961"/>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nvGrpSpPr>
                <p:cNvPr id="567309" name="Group 13"/>
                <p:cNvGrpSpPr>
                  <a:grpSpLocks/>
                </p:cNvGrpSpPr>
                <p:nvPr userDrawn="1"/>
              </p:nvGrpSpPr>
              <p:grpSpPr bwMode="auto">
                <a:xfrm>
                  <a:off x="483" y="144"/>
                  <a:ext cx="975" cy="4012"/>
                  <a:chOff x="483" y="144"/>
                  <a:chExt cx="975" cy="4012"/>
                </a:xfrm>
              </p:grpSpPr>
              <p:grpSp>
                <p:nvGrpSpPr>
                  <p:cNvPr id="567310" name="Group 14"/>
                  <p:cNvGrpSpPr>
                    <a:grpSpLocks/>
                  </p:cNvGrpSpPr>
                  <p:nvPr userDrawn="1"/>
                </p:nvGrpSpPr>
                <p:grpSpPr bwMode="auto">
                  <a:xfrm>
                    <a:off x="483" y="144"/>
                    <a:ext cx="975" cy="947"/>
                    <a:chOff x="483" y="144"/>
                    <a:chExt cx="975" cy="947"/>
                  </a:xfrm>
                </p:grpSpPr>
                <p:sp>
                  <p:nvSpPr>
                    <p:cNvPr id="567311" name="Line 15"/>
                    <p:cNvSpPr>
                      <a:spLocks noChangeShapeType="1"/>
                    </p:cNvSpPr>
                    <p:nvPr/>
                  </p:nvSpPr>
                  <p:spPr bwMode="hidden">
                    <a:xfrm>
                      <a:off x="483"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12" name="Line 16"/>
                    <p:cNvSpPr>
                      <a:spLocks noChangeShapeType="1"/>
                    </p:cNvSpPr>
                    <p:nvPr/>
                  </p:nvSpPr>
                  <p:spPr bwMode="hidden">
                    <a:xfrm>
                      <a:off x="984"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13" name="Line 17"/>
                    <p:cNvSpPr>
                      <a:spLocks noChangeShapeType="1"/>
                    </p:cNvSpPr>
                    <p:nvPr/>
                  </p:nvSpPr>
                  <p:spPr bwMode="hidden">
                    <a:xfrm>
                      <a:off x="984"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14" name="Line 18"/>
                    <p:cNvSpPr>
                      <a:spLocks noChangeShapeType="1"/>
                    </p:cNvSpPr>
                    <p:nvPr/>
                  </p:nvSpPr>
                  <p:spPr bwMode="hidden">
                    <a:xfrm>
                      <a:off x="483"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15" name="Line 19"/>
                    <p:cNvSpPr>
                      <a:spLocks noChangeShapeType="1"/>
                    </p:cNvSpPr>
                    <p:nvPr/>
                  </p:nvSpPr>
                  <p:spPr bwMode="hidden">
                    <a:xfrm rot="-5400000">
                      <a:off x="734"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16" name="Line 20"/>
                    <p:cNvSpPr>
                      <a:spLocks noChangeShapeType="1"/>
                    </p:cNvSpPr>
                    <p:nvPr/>
                  </p:nvSpPr>
                  <p:spPr bwMode="hidden">
                    <a:xfrm rot="-5400000">
                      <a:off x="1263"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17" name="Line 21"/>
                    <p:cNvSpPr>
                      <a:spLocks noChangeShapeType="1"/>
                    </p:cNvSpPr>
                    <p:nvPr/>
                  </p:nvSpPr>
                  <p:spPr bwMode="hidden">
                    <a:xfrm rot="-5400000">
                      <a:off x="1263"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18" name="Line 22"/>
                    <p:cNvSpPr>
                      <a:spLocks noChangeShapeType="1"/>
                    </p:cNvSpPr>
                    <p:nvPr/>
                  </p:nvSpPr>
                  <p:spPr bwMode="hidden">
                    <a:xfrm rot="-5400000">
                      <a:off x="734"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319" name="Group 23"/>
                  <p:cNvGrpSpPr>
                    <a:grpSpLocks/>
                  </p:cNvGrpSpPr>
                  <p:nvPr/>
                </p:nvGrpSpPr>
                <p:grpSpPr bwMode="auto">
                  <a:xfrm>
                    <a:off x="483" y="1166"/>
                    <a:ext cx="975" cy="947"/>
                    <a:chOff x="288" y="528"/>
                    <a:chExt cx="1680" cy="1632"/>
                  </a:xfrm>
                </p:grpSpPr>
                <p:sp>
                  <p:nvSpPr>
                    <p:cNvPr id="567320" name="Line 24"/>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21" name="Line 25"/>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22" name="Line 26"/>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23" name="Line 27"/>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24" name="Line 28"/>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25" name="Line 29"/>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26" name="Line 30"/>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27" name="Line 31"/>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328" name="Group 32"/>
                  <p:cNvGrpSpPr>
                    <a:grpSpLocks/>
                  </p:cNvGrpSpPr>
                  <p:nvPr/>
                </p:nvGrpSpPr>
                <p:grpSpPr bwMode="auto">
                  <a:xfrm>
                    <a:off x="483" y="2187"/>
                    <a:ext cx="975" cy="947"/>
                    <a:chOff x="288" y="528"/>
                    <a:chExt cx="1680" cy="1632"/>
                  </a:xfrm>
                </p:grpSpPr>
                <p:sp>
                  <p:nvSpPr>
                    <p:cNvPr id="567329" name="Line 33"/>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0" name="Line 34"/>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1" name="Line 35"/>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2" name="Line 36"/>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3" name="Line 37"/>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4" name="Line 38"/>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5" name="Line 39"/>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6" name="Line 40"/>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337" name="Group 41"/>
                  <p:cNvGrpSpPr>
                    <a:grpSpLocks/>
                  </p:cNvGrpSpPr>
                  <p:nvPr/>
                </p:nvGrpSpPr>
                <p:grpSpPr bwMode="auto">
                  <a:xfrm>
                    <a:off x="483" y="3209"/>
                    <a:ext cx="975" cy="947"/>
                    <a:chOff x="288" y="528"/>
                    <a:chExt cx="1680" cy="1632"/>
                  </a:xfrm>
                </p:grpSpPr>
                <p:sp>
                  <p:nvSpPr>
                    <p:cNvPr id="567338" name="Line 42"/>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39" name="Line 43"/>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40" name="Line 44"/>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41" name="Line 45"/>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42" name="Line 46"/>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43" name="Line 47"/>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44" name="Line 48"/>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45" name="Line 49"/>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567346" name="Group 50"/>
                <p:cNvGrpSpPr>
                  <a:grpSpLocks/>
                </p:cNvGrpSpPr>
                <p:nvPr userDrawn="1"/>
              </p:nvGrpSpPr>
              <p:grpSpPr bwMode="auto">
                <a:xfrm>
                  <a:off x="1551" y="144"/>
                  <a:ext cx="975" cy="4012"/>
                  <a:chOff x="1551" y="144"/>
                  <a:chExt cx="975" cy="4012"/>
                </a:xfrm>
              </p:grpSpPr>
              <p:grpSp>
                <p:nvGrpSpPr>
                  <p:cNvPr id="567347" name="Group 51"/>
                  <p:cNvGrpSpPr>
                    <a:grpSpLocks/>
                  </p:cNvGrpSpPr>
                  <p:nvPr userDrawn="1"/>
                </p:nvGrpSpPr>
                <p:grpSpPr bwMode="auto">
                  <a:xfrm>
                    <a:off x="1551" y="144"/>
                    <a:ext cx="975" cy="947"/>
                    <a:chOff x="1551" y="144"/>
                    <a:chExt cx="975" cy="947"/>
                  </a:xfrm>
                </p:grpSpPr>
                <p:sp>
                  <p:nvSpPr>
                    <p:cNvPr id="567348" name="Line 52"/>
                    <p:cNvSpPr>
                      <a:spLocks noChangeShapeType="1"/>
                    </p:cNvSpPr>
                    <p:nvPr/>
                  </p:nvSpPr>
                  <p:spPr bwMode="hidden">
                    <a:xfrm>
                      <a:off x="1551"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49" name="Line 53"/>
                    <p:cNvSpPr>
                      <a:spLocks noChangeShapeType="1"/>
                    </p:cNvSpPr>
                    <p:nvPr/>
                  </p:nvSpPr>
                  <p:spPr bwMode="hidden">
                    <a:xfrm>
                      <a:off x="2052"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0" name="Line 54"/>
                    <p:cNvSpPr>
                      <a:spLocks noChangeShapeType="1"/>
                    </p:cNvSpPr>
                    <p:nvPr/>
                  </p:nvSpPr>
                  <p:spPr bwMode="hidden">
                    <a:xfrm>
                      <a:off x="2052"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1" name="Line 55"/>
                    <p:cNvSpPr>
                      <a:spLocks noChangeShapeType="1"/>
                    </p:cNvSpPr>
                    <p:nvPr/>
                  </p:nvSpPr>
                  <p:spPr bwMode="hidden">
                    <a:xfrm>
                      <a:off x="1551"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2" name="Line 56"/>
                    <p:cNvSpPr>
                      <a:spLocks noChangeShapeType="1"/>
                    </p:cNvSpPr>
                    <p:nvPr/>
                  </p:nvSpPr>
                  <p:spPr bwMode="hidden">
                    <a:xfrm rot="-5400000">
                      <a:off x="1802"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3" name="Line 57"/>
                    <p:cNvSpPr>
                      <a:spLocks noChangeShapeType="1"/>
                    </p:cNvSpPr>
                    <p:nvPr/>
                  </p:nvSpPr>
                  <p:spPr bwMode="hidden">
                    <a:xfrm rot="-5400000">
                      <a:off x="2331"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4" name="Line 58"/>
                    <p:cNvSpPr>
                      <a:spLocks noChangeShapeType="1"/>
                    </p:cNvSpPr>
                    <p:nvPr/>
                  </p:nvSpPr>
                  <p:spPr bwMode="hidden">
                    <a:xfrm rot="-5400000">
                      <a:off x="2331"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5" name="Line 59"/>
                    <p:cNvSpPr>
                      <a:spLocks noChangeShapeType="1"/>
                    </p:cNvSpPr>
                    <p:nvPr/>
                  </p:nvSpPr>
                  <p:spPr bwMode="hidden">
                    <a:xfrm rot="-5400000">
                      <a:off x="1802"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356" name="Group 60"/>
                  <p:cNvGrpSpPr>
                    <a:grpSpLocks/>
                  </p:cNvGrpSpPr>
                  <p:nvPr/>
                </p:nvGrpSpPr>
                <p:grpSpPr bwMode="auto">
                  <a:xfrm>
                    <a:off x="1551" y="1166"/>
                    <a:ext cx="975" cy="947"/>
                    <a:chOff x="288" y="528"/>
                    <a:chExt cx="1680" cy="1632"/>
                  </a:xfrm>
                </p:grpSpPr>
                <p:sp>
                  <p:nvSpPr>
                    <p:cNvPr id="567357" name="Line 61"/>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8" name="Line 62"/>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59" name="Line 63"/>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0" name="Line 64"/>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1" name="Line 65"/>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2" name="Line 66"/>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3" name="Line 67"/>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4" name="Line 68"/>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365" name="Group 69"/>
                  <p:cNvGrpSpPr>
                    <a:grpSpLocks/>
                  </p:cNvGrpSpPr>
                  <p:nvPr/>
                </p:nvGrpSpPr>
                <p:grpSpPr bwMode="auto">
                  <a:xfrm>
                    <a:off x="1551" y="2187"/>
                    <a:ext cx="975" cy="947"/>
                    <a:chOff x="288" y="528"/>
                    <a:chExt cx="1680" cy="1632"/>
                  </a:xfrm>
                </p:grpSpPr>
                <p:sp>
                  <p:nvSpPr>
                    <p:cNvPr id="567366" name="Line 70"/>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7" name="Line 71"/>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8" name="Line 72"/>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69" name="Line 73"/>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0" name="Line 74"/>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1" name="Line 75"/>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2" name="Line 76"/>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3" name="Line 77"/>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374" name="Group 78"/>
                  <p:cNvGrpSpPr>
                    <a:grpSpLocks/>
                  </p:cNvGrpSpPr>
                  <p:nvPr/>
                </p:nvGrpSpPr>
                <p:grpSpPr bwMode="auto">
                  <a:xfrm>
                    <a:off x="1551" y="3209"/>
                    <a:ext cx="975" cy="947"/>
                    <a:chOff x="288" y="528"/>
                    <a:chExt cx="1680" cy="1632"/>
                  </a:xfrm>
                </p:grpSpPr>
                <p:sp>
                  <p:nvSpPr>
                    <p:cNvPr id="567375" name="Line 79"/>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6" name="Line 80"/>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7" name="Line 81"/>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8" name="Line 82"/>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79" name="Line 83"/>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80" name="Line 84"/>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81" name="Line 85"/>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82" name="Line 86"/>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567383" name="Group 87"/>
                <p:cNvGrpSpPr>
                  <a:grpSpLocks/>
                </p:cNvGrpSpPr>
                <p:nvPr userDrawn="1"/>
              </p:nvGrpSpPr>
              <p:grpSpPr bwMode="auto">
                <a:xfrm>
                  <a:off x="2619" y="144"/>
                  <a:ext cx="975" cy="4012"/>
                  <a:chOff x="2619" y="144"/>
                  <a:chExt cx="975" cy="4012"/>
                </a:xfrm>
              </p:grpSpPr>
              <p:grpSp>
                <p:nvGrpSpPr>
                  <p:cNvPr id="567384" name="Group 88"/>
                  <p:cNvGrpSpPr>
                    <a:grpSpLocks/>
                  </p:cNvGrpSpPr>
                  <p:nvPr userDrawn="1"/>
                </p:nvGrpSpPr>
                <p:grpSpPr bwMode="auto">
                  <a:xfrm>
                    <a:off x="2619" y="144"/>
                    <a:ext cx="975" cy="947"/>
                    <a:chOff x="2619" y="144"/>
                    <a:chExt cx="975" cy="947"/>
                  </a:xfrm>
                </p:grpSpPr>
                <p:sp>
                  <p:nvSpPr>
                    <p:cNvPr id="567385" name="Line 89"/>
                    <p:cNvSpPr>
                      <a:spLocks noChangeShapeType="1"/>
                    </p:cNvSpPr>
                    <p:nvPr/>
                  </p:nvSpPr>
                  <p:spPr bwMode="hidden">
                    <a:xfrm>
                      <a:off x="2619"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86" name="Line 90"/>
                    <p:cNvSpPr>
                      <a:spLocks noChangeShapeType="1"/>
                    </p:cNvSpPr>
                    <p:nvPr/>
                  </p:nvSpPr>
                  <p:spPr bwMode="hidden">
                    <a:xfrm>
                      <a:off x="3120"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87" name="Line 91"/>
                    <p:cNvSpPr>
                      <a:spLocks noChangeShapeType="1"/>
                    </p:cNvSpPr>
                    <p:nvPr/>
                  </p:nvSpPr>
                  <p:spPr bwMode="hidden">
                    <a:xfrm>
                      <a:off x="3120"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88" name="Line 92"/>
                    <p:cNvSpPr>
                      <a:spLocks noChangeShapeType="1"/>
                    </p:cNvSpPr>
                    <p:nvPr/>
                  </p:nvSpPr>
                  <p:spPr bwMode="hidden">
                    <a:xfrm>
                      <a:off x="2619"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89" name="Line 93"/>
                    <p:cNvSpPr>
                      <a:spLocks noChangeShapeType="1"/>
                    </p:cNvSpPr>
                    <p:nvPr/>
                  </p:nvSpPr>
                  <p:spPr bwMode="hidden">
                    <a:xfrm rot="-5400000">
                      <a:off x="2870"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0" name="Line 94"/>
                    <p:cNvSpPr>
                      <a:spLocks noChangeShapeType="1"/>
                    </p:cNvSpPr>
                    <p:nvPr/>
                  </p:nvSpPr>
                  <p:spPr bwMode="hidden">
                    <a:xfrm rot="-5400000">
                      <a:off x="3399"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1" name="Line 95"/>
                    <p:cNvSpPr>
                      <a:spLocks noChangeShapeType="1"/>
                    </p:cNvSpPr>
                    <p:nvPr/>
                  </p:nvSpPr>
                  <p:spPr bwMode="hidden">
                    <a:xfrm rot="-5400000">
                      <a:off x="3399"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2" name="Line 96"/>
                    <p:cNvSpPr>
                      <a:spLocks noChangeShapeType="1"/>
                    </p:cNvSpPr>
                    <p:nvPr/>
                  </p:nvSpPr>
                  <p:spPr bwMode="hidden">
                    <a:xfrm rot="-5400000">
                      <a:off x="2870"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393" name="Group 97"/>
                  <p:cNvGrpSpPr>
                    <a:grpSpLocks/>
                  </p:cNvGrpSpPr>
                  <p:nvPr/>
                </p:nvGrpSpPr>
                <p:grpSpPr bwMode="auto">
                  <a:xfrm>
                    <a:off x="2619" y="1166"/>
                    <a:ext cx="975" cy="947"/>
                    <a:chOff x="288" y="528"/>
                    <a:chExt cx="1680" cy="1632"/>
                  </a:xfrm>
                </p:grpSpPr>
                <p:sp>
                  <p:nvSpPr>
                    <p:cNvPr id="567394" name="Line 98"/>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5" name="Line 99"/>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6" name="Line 100"/>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7" name="Line 101"/>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8" name="Line 102"/>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399" name="Line 103"/>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0" name="Line 104"/>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1" name="Line 105"/>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02" name="Group 106"/>
                  <p:cNvGrpSpPr>
                    <a:grpSpLocks/>
                  </p:cNvGrpSpPr>
                  <p:nvPr/>
                </p:nvGrpSpPr>
                <p:grpSpPr bwMode="auto">
                  <a:xfrm>
                    <a:off x="2619" y="2187"/>
                    <a:ext cx="975" cy="947"/>
                    <a:chOff x="288" y="528"/>
                    <a:chExt cx="1680" cy="1632"/>
                  </a:xfrm>
                </p:grpSpPr>
                <p:sp>
                  <p:nvSpPr>
                    <p:cNvPr id="567403" name="Line 107"/>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4" name="Line 108"/>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5" name="Line 109"/>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6" name="Line 110"/>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7" name="Line 111"/>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8" name="Line 112"/>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09" name="Line 113"/>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0" name="Line 114"/>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11" name="Group 115"/>
                  <p:cNvGrpSpPr>
                    <a:grpSpLocks/>
                  </p:cNvGrpSpPr>
                  <p:nvPr/>
                </p:nvGrpSpPr>
                <p:grpSpPr bwMode="auto">
                  <a:xfrm>
                    <a:off x="2619" y="3209"/>
                    <a:ext cx="975" cy="947"/>
                    <a:chOff x="288" y="528"/>
                    <a:chExt cx="1680" cy="1632"/>
                  </a:xfrm>
                </p:grpSpPr>
                <p:sp>
                  <p:nvSpPr>
                    <p:cNvPr id="567412" name="Line 116"/>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3" name="Line 117"/>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4" name="Line 118"/>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5" name="Line 119"/>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6" name="Line 120"/>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7" name="Line 121"/>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8" name="Line 122"/>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19" name="Line 123"/>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567420" name="Group 124"/>
                <p:cNvGrpSpPr>
                  <a:grpSpLocks/>
                </p:cNvGrpSpPr>
                <p:nvPr userDrawn="1"/>
              </p:nvGrpSpPr>
              <p:grpSpPr bwMode="auto">
                <a:xfrm>
                  <a:off x="3687" y="144"/>
                  <a:ext cx="975" cy="4012"/>
                  <a:chOff x="3687" y="144"/>
                  <a:chExt cx="975" cy="4012"/>
                </a:xfrm>
              </p:grpSpPr>
              <p:grpSp>
                <p:nvGrpSpPr>
                  <p:cNvPr id="567421" name="Group 125"/>
                  <p:cNvGrpSpPr>
                    <a:grpSpLocks/>
                  </p:cNvGrpSpPr>
                  <p:nvPr userDrawn="1"/>
                </p:nvGrpSpPr>
                <p:grpSpPr bwMode="auto">
                  <a:xfrm>
                    <a:off x="3687" y="144"/>
                    <a:ext cx="975" cy="947"/>
                    <a:chOff x="3687" y="144"/>
                    <a:chExt cx="975" cy="947"/>
                  </a:xfrm>
                </p:grpSpPr>
                <p:sp>
                  <p:nvSpPr>
                    <p:cNvPr id="567422" name="Line 126"/>
                    <p:cNvSpPr>
                      <a:spLocks noChangeShapeType="1"/>
                    </p:cNvSpPr>
                    <p:nvPr/>
                  </p:nvSpPr>
                  <p:spPr bwMode="hidden">
                    <a:xfrm>
                      <a:off x="3687"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23" name="Line 127"/>
                    <p:cNvSpPr>
                      <a:spLocks noChangeShapeType="1"/>
                    </p:cNvSpPr>
                    <p:nvPr/>
                  </p:nvSpPr>
                  <p:spPr bwMode="hidden">
                    <a:xfrm>
                      <a:off x="4188"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24" name="Line 128"/>
                    <p:cNvSpPr>
                      <a:spLocks noChangeShapeType="1"/>
                    </p:cNvSpPr>
                    <p:nvPr/>
                  </p:nvSpPr>
                  <p:spPr bwMode="hidden">
                    <a:xfrm>
                      <a:off x="4188"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25" name="Line 129"/>
                    <p:cNvSpPr>
                      <a:spLocks noChangeShapeType="1"/>
                    </p:cNvSpPr>
                    <p:nvPr/>
                  </p:nvSpPr>
                  <p:spPr bwMode="hidden">
                    <a:xfrm>
                      <a:off x="3687"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26" name="Line 130"/>
                    <p:cNvSpPr>
                      <a:spLocks noChangeShapeType="1"/>
                    </p:cNvSpPr>
                    <p:nvPr/>
                  </p:nvSpPr>
                  <p:spPr bwMode="hidden">
                    <a:xfrm rot="-5400000">
                      <a:off x="3938"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27" name="Line 131"/>
                    <p:cNvSpPr>
                      <a:spLocks noChangeShapeType="1"/>
                    </p:cNvSpPr>
                    <p:nvPr/>
                  </p:nvSpPr>
                  <p:spPr bwMode="hidden">
                    <a:xfrm rot="-5400000">
                      <a:off x="4467"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28" name="Line 132"/>
                    <p:cNvSpPr>
                      <a:spLocks noChangeShapeType="1"/>
                    </p:cNvSpPr>
                    <p:nvPr/>
                  </p:nvSpPr>
                  <p:spPr bwMode="hidden">
                    <a:xfrm rot="-5400000">
                      <a:off x="4467"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29" name="Line 133"/>
                    <p:cNvSpPr>
                      <a:spLocks noChangeShapeType="1"/>
                    </p:cNvSpPr>
                    <p:nvPr/>
                  </p:nvSpPr>
                  <p:spPr bwMode="hidden">
                    <a:xfrm rot="-5400000">
                      <a:off x="3938"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30" name="Group 134"/>
                  <p:cNvGrpSpPr>
                    <a:grpSpLocks/>
                  </p:cNvGrpSpPr>
                  <p:nvPr/>
                </p:nvGrpSpPr>
                <p:grpSpPr bwMode="auto">
                  <a:xfrm>
                    <a:off x="3687" y="1166"/>
                    <a:ext cx="975" cy="947"/>
                    <a:chOff x="288" y="528"/>
                    <a:chExt cx="1680" cy="1632"/>
                  </a:xfrm>
                </p:grpSpPr>
                <p:sp>
                  <p:nvSpPr>
                    <p:cNvPr id="567431" name="Line 135"/>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32" name="Line 136"/>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33" name="Line 137"/>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34" name="Line 138"/>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35" name="Line 139"/>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36" name="Line 140"/>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37" name="Line 141"/>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38" name="Line 142"/>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39" name="Group 143"/>
                  <p:cNvGrpSpPr>
                    <a:grpSpLocks/>
                  </p:cNvGrpSpPr>
                  <p:nvPr/>
                </p:nvGrpSpPr>
                <p:grpSpPr bwMode="auto">
                  <a:xfrm>
                    <a:off x="3687" y="2187"/>
                    <a:ext cx="975" cy="947"/>
                    <a:chOff x="288" y="528"/>
                    <a:chExt cx="1680" cy="1632"/>
                  </a:xfrm>
                </p:grpSpPr>
                <p:sp>
                  <p:nvSpPr>
                    <p:cNvPr id="567440" name="Line 144"/>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41" name="Line 145"/>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42" name="Line 146"/>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43" name="Line 147"/>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44" name="Line 148"/>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45" name="Line 149"/>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46" name="Line 150"/>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47" name="Line 151"/>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48" name="Group 152"/>
                  <p:cNvGrpSpPr>
                    <a:grpSpLocks/>
                  </p:cNvGrpSpPr>
                  <p:nvPr/>
                </p:nvGrpSpPr>
                <p:grpSpPr bwMode="auto">
                  <a:xfrm>
                    <a:off x="3687" y="3209"/>
                    <a:ext cx="975" cy="947"/>
                    <a:chOff x="288" y="528"/>
                    <a:chExt cx="1680" cy="1632"/>
                  </a:xfrm>
                </p:grpSpPr>
                <p:sp>
                  <p:nvSpPr>
                    <p:cNvPr id="567449" name="Line 153"/>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50" name="Line 154"/>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51" name="Line 155"/>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52" name="Line 156"/>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53" name="Line 157"/>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54" name="Line 158"/>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55" name="Line 159"/>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56" name="Line 160"/>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567457" name="Group 161"/>
                <p:cNvGrpSpPr>
                  <a:grpSpLocks/>
                </p:cNvGrpSpPr>
                <p:nvPr userDrawn="1"/>
              </p:nvGrpSpPr>
              <p:grpSpPr bwMode="auto">
                <a:xfrm>
                  <a:off x="4755" y="144"/>
                  <a:ext cx="975" cy="4012"/>
                  <a:chOff x="4755" y="144"/>
                  <a:chExt cx="975" cy="4012"/>
                </a:xfrm>
              </p:grpSpPr>
              <p:grpSp>
                <p:nvGrpSpPr>
                  <p:cNvPr id="567458" name="Group 162"/>
                  <p:cNvGrpSpPr>
                    <a:grpSpLocks/>
                  </p:cNvGrpSpPr>
                  <p:nvPr userDrawn="1"/>
                </p:nvGrpSpPr>
                <p:grpSpPr bwMode="auto">
                  <a:xfrm>
                    <a:off x="4755" y="144"/>
                    <a:ext cx="975" cy="947"/>
                    <a:chOff x="4755" y="144"/>
                    <a:chExt cx="975" cy="947"/>
                  </a:xfrm>
                </p:grpSpPr>
                <p:sp>
                  <p:nvSpPr>
                    <p:cNvPr id="567459" name="Line 163"/>
                    <p:cNvSpPr>
                      <a:spLocks noChangeShapeType="1"/>
                    </p:cNvSpPr>
                    <p:nvPr/>
                  </p:nvSpPr>
                  <p:spPr bwMode="hidden">
                    <a:xfrm>
                      <a:off x="4755"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0" name="Line 164"/>
                    <p:cNvSpPr>
                      <a:spLocks noChangeShapeType="1"/>
                    </p:cNvSpPr>
                    <p:nvPr/>
                  </p:nvSpPr>
                  <p:spPr bwMode="hidden">
                    <a:xfrm>
                      <a:off x="5256"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1" name="Line 165"/>
                    <p:cNvSpPr>
                      <a:spLocks noChangeShapeType="1"/>
                    </p:cNvSpPr>
                    <p:nvPr/>
                  </p:nvSpPr>
                  <p:spPr bwMode="hidden">
                    <a:xfrm>
                      <a:off x="5256"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2" name="Line 166"/>
                    <p:cNvSpPr>
                      <a:spLocks noChangeShapeType="1"/>
                    </p:cNvSpPr>
                    <p:nvPr/>
                  </p:nvSpPr>
                  <p:spPr bwMode="hidden">
                    <a:xfrm>
                      <a:off x="4755"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3" name="Line 167"/>
                    <p:cNvSpPr>
                      <a:spLocks noChangeShapeType="1"/>
                    </p:cNvSpPr>
                    <p:nvPr/>
                  </p:nvSpPr>
                  <p:spPr bwMode="hidden">
                    <a:xfrm rot="-5400000">
                      <a:off x="5006"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4" name="Line 168"/>
                    <p:cNvSpPr>
                      <a:spLocks noChangeShapeType="1"/>
                    </p:cNvSpPr>
                    <p:nvPr/>
                  </p:nvSpPr>
                  <p:spPr bwMode="hidden">
                    <a:xfrm rot="-5400000">
                      <a:off x="5535"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5" name="Line 169"/>
                    <p:cNvSpPr>
                      <a:spLocks noChangeShapeType="1"/>
                    </p:cNvSpPr>
                    <p:nvPr/>
                  </p:nvSpPr>
                  <p:spPr bwMode="hidden">
                    <a:xfrm rot="-5400000">
                      <a:off x="5535"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6" name="Line 170"/>
                    <p:cNvSpPr>
                      <a:spLocks noChangeShapeType="1"/>
                    </p:cNvSpPr>
                    <p:nvPr/>
                  </p:nvSpPr>
                  <p:spPr bwMode="hidden">
                    <a:xfrm rot="-5400000">
                      <a:off x="5006"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67" name="Group 171"/>
                  <p:cNvGrpSpPr>
                    <a:grpSpLocks/>
                  </p:cNvGrpSpPr>
                  <p:nvPr/>
                </p:nvGrpSpPr>
                <p:grpSpPr bwMode="auto">
                  <a:xfrm>
                    <a:off x="4755" y="1166"/>
                    <a:ext cx="975" cy="947"/>
                    <a:chOff x="288" y="528"/>
                    <a:chExt cx="1680" cy="1632"/>
                  </a:xfrm>
                </p:grpSpPr>
                <p:sp>
                  <p:nvSpPr>
                    <p:cNvPr id="567468" name="Line 172"/>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69" name="Line 173"/>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0" name="Line 174"/>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1" name="Line 175"/>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2" name="Line 176"/>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3" name="Line 177"/>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4" name="Line 178"/>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5" name="Line 179"/>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76" name="Group 180"/>
                  <p:cNvGrpSpPr>
                    <a:grpSpLocks/>
                  </p:cNvGrpSpPr>
                  <p:nvPr/>
                </p:nvGrpSpPr>
                <p:grpSpPr bwMode="auto">
                  <a:xfrm>
                    <a:off x="4755" y="2187"/>
                    <a:ext cx="975" cy="947"/>
                    <a:chOff x="288" y="528"/>
                    <a:chExt cx="1680" cy="1632"/>
                  </a:xfrm>
                </p:grpSpPr>
                <p:sp>
                  <p:nvSpPr>
                    <p:cNvPr id="567477" name="Line 181"/>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8" name="Line 182"/>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79" name="Line 183"/>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0" name="Line 184"/>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1" name="Line 185"/>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2" name="Line 186"/>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3" name="Line 187"/>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4" name="Line 188"/>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567485" name="Group 189"/>
                  <p:cNvGrpSpPr>
                    <a:grpSpLocks/>
                  </p:cNvGrpSpPr>
                  <p:nvPr/>
                </p:nvGrpSpPr>
                <p:grpSpPr bwMode="auto">
                  <a:xfrm>
                    <a:off x="4755" y="3209"/>
                    <a:ext cx="975" cy="947"/>
                    <a:chOff x="288" y="528"/>
                    <a:chExt cx="1680" cy="1632"/>
                  </a:xfrm>
                </p:grpSpPr>
                <p:sp>
                  <p:nvSpPr>
                    <p:cNvPr id="567486" name="Line 190"/>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7" name="Line 191"/>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8" name="Line 192"/>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89" name="Line 193"/>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0" name="Line 194"/>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1" name="Line 195"/>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2" name="Line 196"/>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3" name="Line 197"/>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grpSp>
            <p:nvGrpSpPr>
              <p:cNvPr id="567494" name="Group 198"/>
              <p:cNvGrpSpPr>
                <a:grpSpLocks/>
              </p:cNvGrpSpPr>
              <p:nvPr userDrawn="1"/>
            </p:nvGrpSpPr>
            <p:grpSpPr bwMode="auto">
              <a:xfrm>
                <a:off x="3" y="68"/>
                <a:ext cx="5730" cy="0"/>
                <a:chOff x="3" y="68"/>
                <a:chExt cx="5730" cy="0"/>
              </a:xfrm>
            </p:grpSpPr>
            <p:sp>
              <p:nvSpPr>
                <p:cNvPr id="567495" name="Line 199"/>
                <p:cNvSpPr>
                  <a:spLocks noChangeShapeType="1"/>
                </p:cNvSpPr>
                <p:nvPr userDrawn="1"/>
              </p:nvSpPr>
              <p:spPr bwMode="hidden">
                <a:xfrm rot="-5400000">
                  <a:off x="198"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6" name="Line 200"/>
                <p:cNvSpPr>
                  <a:spLocks noChangeShapeType="1"/>
                </p:cNvSpPr>
                <p:nvPr userDrawn="1"/>
              </p:nvSpPr>
              <p:spPr bwMode="hidden">
                <a:xfrm rot="-5400000">
                  <a:off x="737"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7" name="Line 201"/>
                <p:cNvSpPr>
                  <a:spLocks noChangeShapeType="1"/>
                </p:cNvSpPr>
                <p:nvPr userDrawn="1"/>
              </p:nvSpPr>
              <p:spPr bwMode="hidden">
                <a:xfrm rot="-5400000">
                  <a:off x="1266"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8" name="Line 202"/>
                <p:cNvSpPr>
                  <a:spLocks noChangeShapeType="1"/>
                </p:cNvSpPr>
                <p:nvPr userDrawn="1"/>
              </p:nvSpPr>
              <p:spPr bwMode="hidden">
                <a:xfrm rot="-5400000">
                  <a:off x="1805"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499" name="Line 203"/>
                <p:cNvSpPr>
                  <a:spLocks noChangeShapeType="1"/>
                </p:cNvSpPr>
                <p:nvPr userDrawn="1"/>
              </p:nvSpPr>
              <p:spPr bwMode="hidden">
                <a:xfrm rot="-5400000">
                  <a:off x="2334"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500" name="Line 204"/>
                <p:cNvSpPr>
                  <a:spLocks noChangeShapeType="1"/>
                </p:cNvSpPr>
                <p:nvPr userDrawn="1"/>
              </p:nvSpPr>
              <p:spPr bwMode="hidden">
                <a:xfrm rot="-5400000">
                  <a:off x="2873"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501" name="Line 205"/>
                <p:cNvSpPr>
                  <a:spLocks noChangeShapeType="1"/>
                </p:cNvSpPr>
                <p:nvPr userDrawn="1"/>
              </p:nvSpPr>
              <p:spPr bwMode="hidden">
                <a:xfrm rot="-5400000">
                  <a:off x="3402"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502" name="Line 206"/>
                <p:cNvSpPr>
                  <a:spLocks noChangeShapeType="1"/>
                </p:cNvSpPr>
                <p:nvPr userDrawn="1"/>
              </p:nvSpPr>
              <p:spPr bwMode="hidden">
                <a:xfrm rot="-5400000">
                  <a:off x="3941"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503" name="Line 207"/>
                <p:cNvSpPr>
                  <a:spLocks noChangeShapeType="1"/>
                </p:cNvSpPr>
                <p:nvPr userDrawn="1"/>
              </p:nvSpPr>
              <p:spPr bwMode="hidden">
                <a:xfrm rot="-5400000">
                  <a:off x="4470"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504" name="Line 208"/>
                <p:cNvSpPr>
                  <a:spLocks noChangeShapeType="1"/>
                </p:cNvSpPr>
                <p:nvPr userDrawn="1"/>
              </p:nvSpPr>
              <p:spPr bwMode="hidden">
                <a:xfrm rot="-5400000">
                  <a:off x="5009"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567505" name="Line 209"/>
                <p:cNvSpPr>
                  <a:spLocks noChangeShapeType="1"/>
                </p:cNvSpPr>
                <p:nvPr userDrawn="1"/>
              </p:nvSpPr>
              <p:spPr bwMode="hidden">
                <a:xfrm rot="-5400000">
                  <a:off x="5538"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567506" name="Group 210"/>
            <p:cNvGrpSpPr>
              <a:grpSpLocks/>
            </p:cNvGrpSpPr>
            <p:nvPr/>
          </p:nvGrpSpPr>
          <p:grpSpPr bwMode="auto">
            <a:xfrm>
              <a:off x="336" y="1200"/>
              <a:ext cx="5088" cy="1056"/>
              <a:chOff x="336" y="1200"/>
              <a:chExt cx="5088" cy="1056"/>
            </a:xfrm>
          </p:grpSpPr>
          <p:sp>
            <p:nvSpPr>
              <p:cNvPr id="567507" name="Rectangle 211"/>
              <p:cNvSpPr>
                <a:spLocks noChangeArrowheads="1"/>
              </p:cNvSpPr>
              <p:nvPr userDrawn="1"/>
            </p:nvSpPr>
            <p:spPr bwMode="auto">
              <a:xfrm>
                <a:off x="2880" y="1200"/>
                <a:ext cx="2544" cy="528"/>
              </a:xfrm>
              <a:prstGeom prst="rect">
                <a:avLst/>
              </a:prstGeom>
              <a:solidFill>
                <a:schemeClr val="accent2"/>
              </a:solidFill>
              <a:ln w="9525">
                <a:noFill/>
                <a:miter lim="800000"/>
                <a:headEnd/>
                <a:tailEnd/>
              </a:ln>
              <a:effectLst/>
            </p:spPr>
            <p:txBody>
              <a:bodyPr wrap="none" anchor="ctr"/>
              <a:lstStyle/>
              <a:p>
                <a:endParaRPr lang="en-US"/>
              </a:p>
            </p:txBody>
          </p:sp>
          <p:sp>
            <p:nvSpPr>
              <p:cNvPr id="567508" name="Rectangle 212"/>
              <p:cNvSpPr>
                <a:spLocks noChangeArrowheads="1"/>
              </p:cNvSpPr>
              <p:nvPr userDrawn="1"/>
            </p:nvSpPr>
            <p:spPr bwMode="auto">
              <a:xfrm>
                <a:off x="2880" y="1728"/>
                <a:ext cx="2544" cy="528"/>
              </a:xfrm>
              <a:prstGeom prst="rect">
                <a:avLst/>
              </a:prstGeom>
              <a:solidFill>
                <a:schemeClr val="hlink"/>
              </a:solidFill>
              <a:ln w="9525">
                <a:noFill/>
                <a:miter lim="800000"/>
                <a:headEnd/>
                <a:tailEnd/>
              </a:ln>
              <a:effectLst/>
            </p:spPr>
            <p:txBody>
              <a:bodyPr wrap="none" anchor="ctr"/>
              <a:lstStyle/>
              <a:p>
                <a:endParaRPr lang="en-US"/>
              </a:p>
            </p:txBody>
          </p:sp>
          <p:sp>
            <p:nvSpPr>
              <p:cNvPr id="567509" name="Rectangle 213"/>
              <p:cNvSpPr>
                <a:spLocks noChangeArrowheads="1"/>
              </p:cNvSpPr>
              <p:nvPr userDrawn="1"/>
            </p:nvSpPr>
            <p:spPr bwMode="auto">
              <a:xfrm>
                <a:off x="336" y="1728"/>
                <a:ext cx="2544" cy="528"/>
              </a:xfrm>
              <a:prstGeom prst="rect">
                <a:avLst/>
              </a:prstGeom>
              <a:solidFill>
                <a:schemeClr val="folHlink"/>
              </a:solidFill>
              <a:ln w="9525">
                <a:noFill/>
                <a:miter lim="800000"/>
                <a:headEnd/>
                <a:tailEnd/>
              </a:ln>
              <a:effectLst/>
            </p:spPr>
            <p:txBody>
              <a:bodyPr wrap="none" anchor="ctr"/>
              <a:lstStyle/>
              <a:p>
                <a:endParaRPr lang="en-US"/>
              </a:p>
            </p:txBody>
          </p:sp>
          <p:sp>
            <p:nvSpPr>
              <p:cNvPr id="567510" name="Rectangle 214"/>
              <p:cNvSpPr>
                <a:spLocks noChangeArrowheads="1"/>
              </p:cNvSpPr>
              <p:nvPr userDrawn="1"/>
            </p:nvSpPr>
            <p:spPr bwMode="auto">
              <a:xfrm>
                <a:off x="336" y="1200"/>
                <a:ext cx="2544" cy="528"/>
              </a:xfrm>
              <a:prstGeom prst="rect">
                <a:avLst/>
              </a:prstGeom>
              <a:solidFill>
                <a:schemeClr val="accent1"/>
              </a:solidFill>
              <a:ln w="9525">
                <a:noFill/>
                <a:miter lim="800000"/>
                <a:headEnd/>
                <a:tailEnd/>
              </a:ln>
              <a:effectLst/>
            </p:spPr>
            <p:txBody>
              <a:bodyPr wrap="none" anchor="ctr"/>
              <a:lstStyle/>
              <a:p>
                <a:endParaRPr lang="en-US"/>
              </a:p>
            </p:txBody>
          </p:sp>
          <p:sp>
            <p:nvSpPr>
              <p:cNvPr id="567511" name="Rectangle 215"/>
              <p:cNvSpPr>
                <a:spLocks noChangeArrowheads="1"/>
              </p:cNvSpPr>
              <p:nvPr userDrawn="1"/>
            </p:nvSpPr>
            <p:spPr bwMode="white">
              <a:xfrm>
                <a:off x="432" y="1296"/>
                <a:ext cx="4896" cy="864"/>
              </a:xfrm>
              <a:prstGeom prst="rect">
                <a:avLst/>
              </a:prstGeom>
              <a:solidFill>
                <a:schemeClr val="bg1"/>
              </a:solidFill>
              <a:ln w="9525">
                <a:noFill/>
                <a:miter lim="800000"/>
                <a:headEnd/>
                <a:tailEnd/>
              </a:ln>
              <a:effectLst/>
            </p:spPr>
            <p:txBody>
              <a:bodyPr wrap="none" anchor="ctr"/>
              <a:lstStyle/>
              <a:p>
                <a:endParaRPr lang="en-US"/>
              </a:p>
            </p:txBody>
          </p:sp>
        </p:grpSp>
        <p:grpSp>
          <p:nvGrpSpPr>
            <p:cNvPr id="567512" name="Group 216"/>
            <p:cNvGrpSpPr>
              <a:grpSpLocks/>
            </p:cNvGrpSpPr>
            <p:nvPr/>
          </p:nvGrpSpPr>
          <p:grpSpPr bwMode="auto">
            <a:xfrm>
              <a:off x="192" y="4273"/>
              <a:ext cx="5328" cy="47"/>
              <a:chOff x="192" y="3840"/>
              <a:chExt cx="5328" cy="47"/>
            </a:xfrm>
          </p:grpSpPr>
          <p:grpSp>
            <p:nvGrpSpPr>
              <p:cNvPr id="567513" name="Group 217"/>
              <p:cNvGrpSpPr>
                <a:grpSpLocks/>
              </p:cNvGrpSpPr>
              <p:nvPr userDrawn="1"/>
            </p:nvGrpSpPr>
            <p:grpSpPr bwMode="auto">
              <a:xfrm>
                <a:off x="192" y="3840"/>
                <a:ext cx="624" cy="47"/>
                <a:chOff x="624" y="3706"/>
                <a:chExt cx="1056" cy="106"/>
              </a:xfrm>
            </p:grpSpPr>
            <p:sp>
              <p:nvSpPr>
                <p:cNvPr id="567514" name="Rectangle 218"/>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7515" name="Rectangle 219"/>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7516" name="Group 220"/>
              <p:cNvGrpSpPr>
                <a:grpSpLocks/>
              </p:cNvGrpSpPr>
              <p:nvPr userDrawn="1"/>
            </p:nvGrpSpPr>
            <p:grpSpPr bwMode="auto">
              <a:xfrm>
                <a:off x="864" y="3840"/>
                <a:ext cx="624" cy="47"/>
                <a:chOff x="624" y="3600"/>
                <a:chExt cx="1056" cy="106"/>
              </a:xfrm>
            </p:grpSpPr>
            <p:sp>
              <p:nvSpPr>
                <p:cNvPr id="567517" name="Rectangle 221"/>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7518" name="Rectangle 222"/>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567519" name="Group 223"/>
              <p:cNvGrpSpPr>
                <a:grpSpLocks/>
              </p:cNvGrpSpPr>
              <p:nvPr userDrawn="1"/>
            </p:nvGrpSpPr>
            <p:grpSpPr bwMode="auto">
              <a:xfrm>
                <a:off x="1536" y="3840"/>
                <a:ext cx="624" cy="47"/>
                <a:chOff x="624" y="3706"/>
                <a:chExt cx="1056" cy="106"/>
              </a:xfrm>
            </p:grpSpPr>
            <p:sp>
              <p:nvSpPr>
                <p:cNvPr id="567520" name="Rectangle 224"/>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7521" name="Rectangle 225"/>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7522" name="Group 226"/>
              <p:cNvGrpSpPr>
                <a:grpSpLocks/>
              </p:cNvGrpSpPr>
              <p:nvPr userDrawn="1"/>
            </p:nvGrpSpPr>
            <p:grpSpPr bwMode="auto">
              <a:xfrm>
                <a:off x="2208" y="3840"/>
                <a:ext cx="624" cy="47"/>
                <a:chOff x="624" y="3600"/>
                <a:chExt cx="1056" cy="106"/>
              </a:xfrm>
            </p:grpSpPr>
            <p:sp>
              <p:nvSpPr>
                <p:cNvPr id="567523" name="Rectangle 227"/>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7524" name="Rectangle 228"/>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567525" name="Group 229"/>
              <p:cNvGrpSpPr>
                <a:grpSpLocks/>
              </p:cNvGrpSpPr>
              <p:nvPr userDrawn="1"/>
            </p:nvGrpSpPr>
            <p:grpSpPr bwMode="auto">
              <a:xfrm>
                <a:off x="2880" y="3840"/>
                <a:ext cx="624" cy="47"/>
                <a:chOff x="624" y="3706"/>
                <a:chExt cx="1056" cy="106"/>
              </a:xfrm>
            </p:grpSpPr>
            <p:sp>
              <p:nvSpPr>
                <p:cNvPr id="567526" name="Rectangle 230"/>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7527" name="Rectangle 231"/>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7528" name="Group 232"/>
              <p:cNvGrpSpPr>
                <a:grpSpLocks/>
              </p:cNvGrpSpPr>
              <p:nvPr userDrawn="1"/>
            </p:nvGrpSpPr>
            <p:grpSpPr bwMode="auto">
              <a:xfrm>
                <a:off x="3552" y="3840"/>
                <a:ext cx="624" cy="47"/>
                <a:chOff x="624" y="3600"/>
                <a:chExt cx="1056" cy="106"/>
              </a:xfrm>
            </p:grpSpPr>
            <p:sp>
              <p:nvSpPr>
                <p:cNvPr id="567529" name="Rectangle 233"/>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7530" name="Rectangle 234"/>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567531" name="Group 235"/>
              <p:cNvGrpSpPr>
                <a:grpSpLocks/>
              </p:cNvGrpSpPr>
              <p:nvPr userDrawn="1"/>
            </p:nvGrpSpPr>
            <p:grpSpPr bwMode="auto">
              <a:xfrm>
                <a:off x="4224" y="3840"/>
                <a:ext cx="624" cy="47"/>
                <a:chOff x="624" y="3706"/>
                <a:chExt cx="1056" cy="106"/>
              </a:xfrm>
            </p:grpSpPr>
            <p:sp>
              <p:nvSpPr>
                <p:cNvPr id="567532" name="Rectangle 236"/>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7533" name="Rectangle 237"/>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7534" name="Group 238"/>
              <p:cNvGrpSpPr>
                <a:grpSpLocks/>
              </p:cNvGrpSpPr>
              <p:nvPr userDrawn="1"/>
            </p:nvGrpSpPr>
            <p:grpSpPr bwMode="auto">
              <a:xfrm>
                <a:off x="4896" y="3840"/>
                <a:ext cx="624" cy="47"/>
                <a:chOff x="624" y="3600"/>
                <a:chExt cx="1056" cy="106"/>
              </a:xfrm>
            </p:grpSpPr>
            <p:sp>
              <p:nvSpPr>
                <p:cNvPr id="567535" name="Rectangle 239"/>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7536" name="Rectangle 240"/>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grpSp>
      <p:sp>
        <p:nvSpPr>
          <p:cNvPr id="567537" name="Rectangle 241"/>
          <p:cNvSpPr>
            <a:spLocks noGrp="1" noChangeArrowheads="1"/>
          </p:cNvSpPr>
          <p:nvPr>
            <p:ph type="ctrTitle"/>
          </p:nvPr>
        </p:nvSpPr>
        <p:spPr>
          <a:xfrm>
            <a:off x="685800" y="2133600"/>
            <a:ext cx="7772400" cy="1143000"/>
          </a:xfrm>
        </p:spPr>
        <p:txBody>
          <a:bodyPr/>
          <a:lstStyle>
            <a:lvl1pPr>
              <a:defRPr/>
            </a:lvl1pPr>
          </a:lstStyle>
          <a:p>
            <a:r>
              <a:rPr lang="en-US"/>
              <a:t>Click to edit Master title style</a:t>
            </a:r>
          </a:p>
        </p:txBody>
      </p:sp>
      <p:sp>
        <p:nvSpPr>
          <p:cNvPr id="567538" name="Rectangle 242"/>
          <p:cNvSpPr>
            <a:spLocks noGrp="1" noChangeArrowheads="1"/>
          </p:cNvSpPr>
          <p:nvPr>
            <p:ph type="subTitle" idx="1"/>
          </p:nvPr>
        </p:nvSpPr>
        <p:spPr>
          <a:xfrm>
            <a:off x="1371600" y="3886200"/>
            <a:ext cx="6400800" cy="1752600"/>
          </a:xfrm>
        </p:spPr>
        <p:txBody>
          <a:bodyPr anchor="ctr"/>
          <a:lstStyle>
            <a:lvl1pPr marL="0" indent="0" algn="ctr">
              <a:buFontTx/>
              <a:buNone/>
              <a:defRPr/>
            </a:lvl1pPr>
          </a:lstStyle>
          <a:p>
            <a:r>
              <a:rPr lang="en-US"/>
              <a:t>Click to edit Master subtitle style</a:t>
            </a:r>
          </a:p>
        </p:txBody>
      </p:sp>
      <p:sp>
        <p:nvSpPr>
          <p:cNvPr id="567539" name="Rectangle 243"/>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567540" name="Rectangle 244"/>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567541" name="Rectangle 245"/>
          <p:cNvSpPr>
            <a:spLocks noGrp="1" noChangeArrowheads="1"/>
          </p:cNvSpPr>
          <p:nvPr>
            <p:ph type="sldNum" sz="quarter" idx="4"/>
          </p:nvPr>
        </p:nvSpPr>
        <p:spPr>
          <a:xfrm>
            <a:off x="6553200" y="6248400"/>
            <a:ext cx="1905000" cy="457200"/>
          </a:xfrm>
        </p:spPr>
        <p:txBody>
          <a:bodyPr/>
          <a:lstStyle>
            <a:lvl1pPr>
              <a:defRPr/>
            </a:lvl1pPr>
          </a:lstStyle>
          <a:p>
            <a:fld id="{B226A5FF-6222-4B5D-A879-00BF0932AA2C}" type="slidenum">
              <a:rPr lang="en-US"/>
              <a:pPr/>
              <a:t>‹#›</a:t>
            </a:fld>
            <a:endParaRPr lang="en-US"/>
          </a:p>
        </p:txBody>
      </p:sp>
      <p:pic>
        <p:nvPicPr>
          <p:cNvPr id="567542" name="Picture 246" descr="C:\WINNT\Profiles\rebeccal\Desktop\posbul1a.gif"/>
          <p:cNvPicPr>
            <a:picLocks noChangeAspect="1" noChangeArrowheads="1" noCrop="1"/>
          </p:cNvPicPr>
          <p:nvPr/>
        </p:nvPicPr>
        <p:blipFill>
          <a:blip r:embed="rId2" cstate="print"/>
          <a:srcRect/>
          <a:stretch>
            <a:fillRect/>
          </a:stretch>
        </p:blipFill>
        <p:spPr bwMode="auto">
          <a:xfrm>
            <a:off x="4456113" y="3403600"/>
            <a:ext cx="246062" cy="246063"/>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2A768F-7CFD-4B3D-8BEE-A6A542162C7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5FA997-F15F-44BB-AFDA-C72E279801B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4A7DE102-0A5B-4099-AB58-0137BC03974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C064FC9E-8923-45E9-94CB-40DDE37E4A66}"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1B13E337-55AD-42B7-B913-5C0FA4372337}"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9EFABEF9-8717-4ED0-8B90-B416C0E87F74}"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A0E617DC-075B-4504-B459-853870AECB1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501636-DCD0-432B-8BAB-60679F8E528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163CA46-F3F3-4B35-B5AE-ACD57D656C6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120301-BEAC-4DC6-80A4-81FC6986976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50B80B1-9988-417F-B7B7-486F0E65335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E1D306D-79C3-4BE3-A9BC-F50CF0E9090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6425A9A-BE79-47C1-A199-66769F2F509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B9F9AD-1EB6-419F-89AB-3A06ADCAFE6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72D9D0C-942B-449B-B520-A0107ACD79E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6274" name="Group 2"/>
          <p:cNvGrpSpPr>
            <a:grpSpLocks/>
          </p:cNvGrpSpPr>
          <p:nvPr/>
        </p:nvGrpSpPr>
        <p:grpSpPr bwMode="auto">
          <a:xfrm>
            <a:off x="215900" y="76200"/>
            <a:ext cx="8686800" cy="6781800"/>
            <a:chOff x="136" y="48"/>
            <a:chExt cx="5472" cy="4272"/>
          </a:xfrm>
        </p:grpSpPr>
        <p:grpSp>
          <p:nvGrpSpPr>
            <p:cNvPr id="566275" name="Group 3"/>
            <p:cNvGrpSpPr>
              <a:grpSpLocks/>
            </p:cNvGrpSpPr>
            <p:nvPr userDrawn="1"/>
          </p:nvGrpSpPr>
          <p:grpSpPr bwMode="auto">
            <a:xfrm>
              <a:off x="136" y="48"/>
              <a:ext cx="5472" cy="212"/>
              <a:chOff x="136" y="48"/>
              <a:chExt cx="5472" cy="212"/>
            </a:xfrm>
          </p:grpSpPr>
          <p:grpSp>
            <p:nvGrpSpPr>
              <p:cNvPr id="566276" name="Group 4"/>
              <p:cNvGrpSpPr>
                <a:grpSpLocks/>
              </p:cNvGrpSpPr>
              <p:nvPr/>
            </p:nvGrpSpPr>
            <p:grpSpPr bwMode="auto">
              <a:xfrm>
                <a:off x="136" y="48"/>
                <a:ext cx="1056" cy="212"/>
                <a:chOff x="2544" y="2160"/>
                <a:chExt cx="1920" cy="384"/>
              </a:xfrm>
            </p:grpSpPr>
            <p:sp>
              <p:nvSpPr>
                <p:cNvPr id="566277" name="Rectangle 5"/>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566278" name="Rectangle 6"/>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566279" name="Rectangle 7"/>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566280" name="Rectangle 8"/>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566281" name="Rectangle 9"/>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566282" name="Group 10"/>
              <p:cNvGrpSpPr>
                <a:grpSpLocks/>
              </p:cNvGrpSpPr>
              <p:nvPr/>
            </p:nvGrpSpPr>
            <p:grpSpPr bwMode="auto">
              <a:xfrm>
                <a:off x="1240" y="48"/>
                <a:ext cx="1056" cy="212"/>
                <a:chOff x="2544" y="2160"/>
                <a:chExt cx="1920" cy="384"/>
              </a:xfrm>
            </p:grpSpPr>
            <p:sp>
              <p:nvSpPr>
                <p:cNvPr id="566283" name="Rectangle 11"/>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566284" name="Rectangle 12"/>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566285" name="Rectangle 13"/>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566286" name="Rectangle 14"/>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566287" name="Rectangle 15"/>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566288" name="Group 16"/>
              <p:cNvGrpSpPr>
                <a:grpSpLocks/>
              </p:cNvGrpSpPr>
              <p:nvPr/>
            </p:nvGrpSpPr>
            <p:grpSpPr bwMode="auto">
              <a:xfrm>
                <a:off x="2344" y="48"/>
                <a:ext cx="1056" cy="212"/>
                <a:chOff x="2544" y="2160"/>
                <a:chExt cx="1920" cy="384"/>
              </a:xfrm>
            </p:grpSpPr>
            <p:sp>
              <p:nvSpPr>
                <p:cNvPr id="566289" name="Rectangle 17"/>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566290" name="Rectangle 18"/>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566291" name="Rectangle 19"/>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566292" name="Rectangle 20"/>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566293" name="Rectangle 21"/>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566294" name="Group 22"/>
              <p:cNvGrpSpPr>
                <a:grpSpLocks/>
              </p:cNvGrpSpPr>
              <p:nvPr/>
            </p:nvGrpSpPr>
            <p:grpSpPr bwMode="auto">
              <a:xfrm>
                <a:off x="3448" y="48"/>
                <a:ext cx="1056" cy="212"/>
                <a:chOff x="2544" y="2160"/>
                <a:chExt cx="1920" cy="384"/>
              </a:xfrm>
            </p:grpSpPr>
            <p:sp>
              <p:nvSpPr>
                <p:cNvPr id="566295" name="Rectangle 23"/>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566296" name="Rectangle 24"/>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566297" name="Rectangle 25"/>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566298" name="Rectangle 26"/>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566299" name="Rectangle 27"/>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566300" name="Group 28"/>
              <p:cNvGrpSpPr>
                <a:grpSpLocks/>
              </p:cNvGrpSpPr>
              <p:nvPr/>
            </p:nvGrpSpPr>
            <p:grpSpPr bwMode="auto">
              <a:xfrm>
                <a:off x="4552" y="48"/>
                <a:ext cx="1056" cy="212"/>
                <a:chOff x="2544" y="2160"/>
                <a:chExt cx="1920" cy="384"/>
              </a:xfrm>
            </p:grpSpPr>
            <p:sp>
              <p:nvSpPr>
                <p:cNvPr id="566301" name="Rectangle 29"/>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566302" name="Rectangle 30"/>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566303" name="Rectangle 31"/>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566304" name="Rectangle 32"/>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566305" name="Rectangle 33"/>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grpSp>
          <p:nvGrpSpPr>
            <p:cNvPr id="566306" name="Group 34"/>
            <p:cNvGrpSpPr>
              <a:grpSpLocks/>
            </p:cNvGrpSpPr>
            <p:nvPr userDrawn="1"/>
          </p:nvGrpSpPr>
          <p:grpSpPr bwMode="auto">
            <a:xfrm>
              <a:off x="192" y="4273"/>
              <a:ext cx="5328" cy="47"/>
              <a:chOff x="192" y="3840"/>
              <a:chExt cx="5328" cy="47"/>
            </a:xfrm>
          </p:grpSpPr>
          <p:grpSp>
            <p:nvGrpSpPr>
              <p:cNvPr id="566307" name="Group 35"/>
              <p:cNvGrpSpPr>
                <a:grpSpLocks/>
              </p:cNvGrpSpPr>
              <p:nvPr userDrawn="1"/>
            </p:nvGrpSpPr>
            <p:grpSpPr bwMode="auto">
              <a:xfrm>
                <a:off x="192" y="3840"/>
                <a:ext cx="624" cy="47"/>
                <a:chOff x="624" y="3706"/>
                <a:chExt cx="1056" cy="106"/>
              </a:xfrm>
            </p:grpSpPr>
            <p:sp>
              <p:nvSpPr>
                <p:cNvPr id="566308" name="Rectangle 36"/>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6309" name="Rectangle 37"/>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6310" name="Group 38"/>
              <p:cNvGrpSpPr>
                <a:grpSpLocks/>
              </p:cNvGrpSpPr>
              <p:nvPr userDrawn="1"/>
            </p:nvGrpSpPr>
            <p:grpSpPr bwMode="auto">
              <a:xfrm>
                <a:off x="864" y="3840"/>
                <a:ext cx="624" cy="47"/>
                <a:chOff x="624" y="3600"/>
                <a:chExt cx="1056" cy="106"/>
              </a:xfrm>
            </p:grpSpPr>
            <p:sp>
              <p:nvSpPr>
                <p:cNvPr id="566311" name="Rectangle 39"/>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6312" name="Rectangle 40"/>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566313" name="Group 41"/>
              <p:cNvGrpSpPr>
                <a:grpSpLocks/>
              </p:cNvGrpSpPr>
              <p:nvPr userDrawn="1"/>
            </p:nvGrpSpPr>
            <p:grpSpPr bwMode="auto">
              <a:xfrm>
                <a:off x="1536" y="3840"/>
                <a:ext cx="624" cy="47"/>
                <a:chOff x="624" y="3706"/>
                <a:chExt cx="1056" cy="106"/>
              </a:xfrm>
            </p:grpSpPr>
            <p:sp>
              <p:nvSpPr>
                <p:cNvPr id="566314" name="Rectangle 42"/>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6315" name="Rectangle 43"/>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6316" name="Group 44"/>
              <p:cNvGrpSpPr>
                <a:grpSpLocks/>
              </p:cNvGrpSpPr>
              <p:nvPr userDrawn="1"/>
            </p:nvGrpSpPr>
            <p:grpSpPr bwMode="auto">
              <a:xfrm>
                <a:off x="2208" y="3840"/>
                <a:ext cx="624" cy="47"/>
                <a:chOff x="624" y="3600"/>
                <a:chExt cx="1056" cy="106"/>
              </a:xfrm>
            </p:grpSpPr>
            <p:sp>
              <p:nvSpPr>
                <p:cNvPr id="566317" name="Rectangle 45"/>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6318" name="Rectangle 46"/>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566319" name="Group 47"/>
              <p:cNvGrpSpPr>
                <a:grpSpLocks/>
              </p:cNvGrpSpPr>
              <p:nvPr userDrawn="1"/>
            </p:nvGrpSpPr>
            <p:grpSpPr bwMode="auto">
              <a:xfrm>
                <a:off x="2880" y="3840"/>
                <a:ext cx="624" cy="47"/>
                <a:chOff x="624" y="3706"/>
                <a:chExt cx="1056" cy="106"/>
              </a:xfrm>
            </p:grpSpPr>
            <p:sp>
              <p:nvSpPr>
                <p:cNvPr id="566320" name="Rectangle 48"/>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6321" name="Rectangle 49"/>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6322" name="Group 50"/>
              <p:cNvGrpSpPr>
                <a:grpSpLocks/>
              </p:cNvGrpSpPr>
              <p:nvPr userDrawn="1"/>
            </p:nvGrpSpPr>
            <p:grpSpPr bwMode="auto">
              <a:xfrm>
                <a:off x="3552" y="3840"/>
                <a:ext cx="624" cy="47"/>
                <a:chOff x="624" y="3600"/>
                <a:chExt cx="1056" cy="106"/>
              </a:xfrm>
            </p:grpSpPr>
            <p:sp>
              <p:nvSpPr>
                <p:cNvPr id="566323" name="Rectangle 51"/>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6324" name="Rectangle 52"/>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566325" name="Group 53"/>
              <p:cNvGrpSpPr>
                <a:grpSpLocks/>
              </p:cNvGrpSpPr>
              <p:nvPr userDrawn="1"/>
            </p:nvGrpSpPr>
            <p:grpSpPr bwMode="auto">
              <a:xfrm>
                <a:off x="4224" y="3840"/>
                <a:ext cx="624" cy="47"/>
                <a:chOff x="624" y="3706"/>
                <a:chExt cx="1056" cy="106"/>
              </a:xfrm>
            </p:grpSpPr>
            <p:sp>
              <p:nvSpPr>
                <p:cNvPr id="566326" name="Rectangle 54"/>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566327" name="Rectangle 55"/>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566328" name="Group 56"/>
              <p:cNvGrpSpPr>
                <a:grpSpLocks/>
              </p:cNvGrpSpPr>
              <p:nvPr userDrawn="1"/>
            </p:nvGrpSpPr>
            <p:grpSpPr bwMode="auto">
              <a:xfrm>
                <a:off x="4896" y="3840"/>
                <a:ext cx="624" cy="47"/>
                <a:chOff x="624" y="3600"/>
                <a:chExt cx="1056" cy="106"/>
              </a:xfrm>
            </p:grpSpPr>
            <p:sp>
              <p:nvSpPr>
                <p:cNvPr id="566329" name="Rectangle 57"/>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566330" name="Rectangle 58"/>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grpSp>
      <p:sp>
        <p:nvSpPr>
          <p:cNvPr id="566331" name="Rectangle 59"/>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66332" name="Rectangle 60"/>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6333" name="Rectangle 61"/>
          <p:cNvSpPr>
            <a:spLocks noGrp="1" noChangeArrowheads="1"/>
          </p:cNvSpPr>
          <p:nvPr>
            <p:ph type="dt" sz="half" idx="2"/>
          </p:nvPr>
        </p:nvSpPr>
        <p:spPr bwMode="auto">
          <a:xfrm>
            <a:off x="685800" y="61722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a:latin typeface="Arial Narrow" pitchFamily="34" charset="0"/>
              </a:defRPr>
            </a:lvl1pPr>
          </a:lstStyle>
          <a:p>
            <a:endParaRPr lang="en-US"/>
          </a:p>
        </p:txBody>
      </p:sp>
      <p:sp>
        <p:nvSpPr>
          <p:cNvPr id="566334" name="Rectangle 62"/>
          <p:cNvSpPr>
            <a:spLocks noGrp="1" noChangeArrowheads="1"/>
          </p:cNvSpPr>
          <p:nvPr>
            <p:ph type="ftr" sz="quarter" idx="3"/>
          </p:nvPr>
        </p:nvSpPr>
        <p:spPr bwMode="auto">
          <a:xfrm>
            <a:off x="3124200" y="61722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Arial Narrow" pitchFamily="34" charset="0"/>
              </a:defRPr>
            </a:lvl1pPr>
          </a:lstStyle>
          <a:p>
            <a:endParaRPr lang="en-US"/>
          </a:p>
        </p:txBody>
      </p:sp>
      <p:sp>
        <p:nvSpPr>
          <p:cNvPr id="566335" name="Rectangle 63"/>
          <p:cNvSpPr>
            <a:spLocks noGrp="1" noChangeArrowheads="1"/>
          </p:cNvSpPr>
          <p:nvPr>
            <p:ph type="sldNum" sz="quarter" idx="4"/>
          </p:nvPr>
        </p:nvSpPr>
        <p:spPr bwMode="auto">
          <a:xfrm>
            <a:off x="6553200" y="61722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Arial Narrow" pitchFamily="34" charset="0"/>
              </a:defRPr>
            </a:lvl1pPr>
          </a:lstStyle>
          <a:p>
            <a:fld id="{FFC108EB-3379-46B6-AB21-665FE01BD74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SzPct val="80000"/>
        <a:buBlip>
          <a:blip r:embed="rId18"/>
        </a:buBlip>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70000"/>
        <a:buFont typeface="Wingdings" pitchFamily="2" charset="2"/>
        <a:buChar char="l"/>
        <a:defRPr sz="2800">
          <a:solidFill>
            <a:schemeClr val="tx1"/>
          </a:solidFill>
          <a:latin typeface="+mn-lt"/>
        </a:defRPr>
      </a:lvl2pPr>
      <a:lvl3pPr marL="1143000" indent="-228600" algn="l" rtl="0" fontAlgn="base">
        <a:spcBef>
          <a:spcPct val="20000"/>
        </a:spcBef>
        <a:spcAft>
          <a:spcPct val="0"/>
        </a:spcAft>
        <a:buClr>
          <a:schemeClr val="accent2"/>
        </a:buClr>
        <a:buSzPct val="65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folHlink"/>
        </a:buClr>
        <a:buSzPct val="65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1026"/>
          <p:cNvSpPr>
            <a:spLocks noGrp="1" noChangeArrowheads="1"/>
          </p:cNvSpPr>
          <p:nvPr>
            <p:ph type="title"/>
          </p:nvPr>
        </p:nvSpPr>
        <p:spPr/>
        <p:txBody>
          <a:bodyPr/>
          <a:lstStyle/>
          <a:p>
            <a:r>
              <a:rPr lang="en-US"/>
              <a:t>The Purpose of Action Research</a:t>
            </a:r>
          </a:p>
        </p:txBody>
      </p:sp>
      <p:sp>
        <p:nvSpPr>
          <p:cNvPr id="579587" name="Rectangle 1027"/>
          <p:cNvSpPr>
            <a:spLocks noGrp="1" noChangeArrowheads="1"/>
          </p:cNvSpPr>
          <p:nvPr>
            <p:ph type="body" idx="1"/>
          </p:nvPr>
        </p:nvSpPr>
        <p:spPr>
          <a:xfrm>
            <a:off x="685800" y="1981200"/>
            <a:ext cx="7772400" cy="4495800"/>
          </a:xfrm>
        </p:spPr>
        <p:txBody>
          <a:bodyPr/>
          <a:lstStyle/>
          <a:p>
            <a:pPr>
              <a:lnSpc>
                <a:spcPct val="90000"/>
              </a:lnSpc>
            </a:pPr>
            <a:r>
              <a:rPr lang="en-US"/>
              <a:t>Contributes to the theory &amp; knowledge base to enhance practice</a:t>
            </a:r>
          </a:p>
          <a:p>
            <a:pPr>
              <a:lnSpc>
                <a:spcPct val="90000"/>
              </a:lnSpc>
            </a:pPr>
            <a:r>
              <a:rPr lang="en-US"/>
              <a:t>Supports the professional development of practitioners</a:t>
            </a:r>
          </a:p>
          <a:p>
            <a:pPr>
              <a:lnSpc>
                <a:spcPct val="90000"/>
              </a:lnSpc>
            </a:pPr>
            <a:r>
              <a:rPr lang="en-US"/>
              <a:t>Builds a collegial networking system</a:t>
            </a:r>
          </a:p>
          <a:p>
            <a:pPr>
              <a:lnSpc>
                <a:spcPct val="90000"/>
              </a:lnSpc>
            </a:pPr>
            <a:r>
              <a:rPr lang="en-US"/>
              <a:t>Helps practitioners identify problems &amp; seek solutions systematically</a:t>
            </a:r>
          </a:p>
          <a:p>
            <a:pPr>
              <a:lnSpc>
                <a:spcPct val="90000"/>
              </a:lnSpc>
            </a:pPr>
            <a:r>
              <a:rPr lang="en-US"/>
              <a:t>Can be used at all levels &amp; in all areas of education</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2"/>
          <p:cNvSpPr>
            <a:spLocks noGrp="1" noChangeArrowheads="1"/>
          </p:cNvSpPr>
          <p:nvPr>
            <p:ph type="title"/>
          </p:nvPr>
        </p:nvSpPr>
        <p:spPr/>
        <p:txBody>
          <a:bodyPr/>
          <a:lstStyle/>
          <a:p>
            <a:r>
              <a:rPr lang="en-US"/>
              <a:t>Overview</a:t>
            </a:r>
          </a:p>
        </p:txBody>
      </p:sp>
      <p:sp>
        <p:nvSpPr>
          <p:cNvPr id="569351" name="AutoShape 7"/>
          <p:cNvSpPr>
            <a:spLocks noChangeArrowheads="1"/>
          </p:cNvSpPr>
          <p:nvPr/>
        </p:nvSpPr>
        <p:spPr bwMode="auto">
          <a:xfrm>
            <a:off x="1143000" y="1752600"/>
            <a:ext cx="2438400" cy="2362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miter lim="800000"/>
            <a:headEnd/>
            <a:tailEnd/>
          </a:ln>
          <a:effectLst/>
        </p:spPr>
        <p:txBody>
          <a:bodyPr wrap="none" anchor="ctr"/>
          <a:lstStyle/>
          <a:p>
            <a:r>
              <a:rPr lang="en-US"/>
              <a:t>Identify the</a:t>
            </a:r>
          </a:p>
          <a:p>
            <a:r>
              <a:rPr lang="en-US"/>
              <a:t>problem or area</a:t>
            </a:r>
          </a:p>
        </p:txBody>
      </p:sp>
      <p:sp>
        <p:nvSpPr>
          <p:cNvPr id="569353" name="AutoShape 9"/>
          <p:cNvSpPr>
            <a:spLocks noChangeArrowheads="1"/>
          </p:cNvSpPr>
          <p:nvPr/>
        </p:nvSpPr>
        <p:spPr bwMode="auto">
          <a:xfrm>
            <a:off x="3352800" y="1752600"/>
            <a:ext cx="2438400" cy="2362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w="9525">
            <a:solidFill>
              <a:schemeClr val="tx1"/>
            </a:solidFill>
            <a:miter lim="800000"/>
            <a:headEnd/>
            <a:tailEnd/>
          </a:ln>
          <a:effectLst/>
        </p:spPr>
        <p:txBody>
          <a:bodyPr wrap="none" anchor="ctr"/>
          <a:lstStyle/>
          <a:p>
            <a:r>
              <a:rPr lang="en-US"/>
              <a:t>Review related</a:t>
            </a:r>
          </a:p>
          <a:p>
            <a:r>
              <a:rPr lang="en-US"/>
              <a:t>research literature</a:t>
            </a:r>
          </a:p>
        </p:txBody>
      </p:sp>
      <p:sp>
        <p:nvSpPr>
          <p:cNvPr id="569354" name="AutoShape 10"/>
          <p:cNvSpPr>
            <a:spLocks noChangeArrowheads="1"/>
          </p:cNvSpPr>
          <p:nvPr/>
        </p:nvSpPr>
        <p:spPr bwMode="auto">
          <a:xfrm>
            <a:off x="5638800" y="1752600"/>
            <a:ext cx="2438400" cy="2362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tx1"/>
          </a:solidFill>
          <a:ln w="9525">
            <a:solidFill>
              <a:schemeClr val="tx1"/>
            </a:solidFill>
            <a:miter lim="800000"/>
            <a:headEnd/>
            <a:tailEnd/>
          </a:ln>
          <a:effectLst/>
        </p:spPr>
        <p:txBody>
          <a:bodyPr wrap="none" anchor="ctr"/>
          <a:lstStyle/>
          <a:p>
            <a:r>
              <a:rPr lang="en-US"/>
              <a:t>Collect data</a:t>
            </a:r>
          </a:p>
        </p:txBody>
      </p:sp>
      <p:sp>
        <p:nvSpPr>
          <p:cNvPr id="569355" name="AutoShape 11"/>
          <p:cNvSpPr>
            <a:spLocks noChangeArrowheads="1"/>
          </p:cNvSpPr>
          <p:nvPr/>
        </p:nvSpPr>
        <p:spPr bwMode="auto">
          <a:xfrm>
            <a:off x="2286000" y="3657600"/>
            <a:ext cx="2438400" cy="2362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2"/>
          </a:solidFill>
          <a:ln w="9525">
            <a:solidFill>
              <a:schemeClr val="tx1"/>
            </a:solidFill>
            <a:miter lim="800000"/>
            <a:headEnd/>
            <a:tailEnd/>
          </a:ln>
          <a:effectLst/>
        </p:spPr>
        <p:txBody>
          <a:bodyPr wrap="none" anchor="ctr"/>
          <a:lstStyle/>
          <a:p>
            <a:r>
              <a:rPr lang="en-US"/>
              <a:t>Organize, analyze</a:t>
            </a:r>
          </a:p>
          <a:p>
            <a:r>
              <a:rPr lang="en-US"/>
              <a:t>&amp; interpret</a:t>
            </a:r>
          </a:p>
        </p:txBody>
      </p:sp>
      <p:sp>
        <p:nvSpPr>
          <p:cNvPr id="569356" name="AutoShape 12"/>
          <p:cNvSpPr>
            <a:spLocks noChangeArrowheads="1"/>
          </p:cNvSpPr>
          <p:nvPr/>
        </p:nvSpPr>
        <p:spPr bwMode="auto">
          <a:xfrm>
            <a:off x="4648200" y="3657600"/>
            <a:ext cx="2438400" cy="2362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miter lim="800000"/>
            <a:headEnd/>
            <a:tailEnd/>
          </a:ln>
          <a:effectLst/>
        </p:spPr>
        <p:txBody>
          <a:bodyPr wrap="none" anchor="ctr"/>
          <a:lstStyle/>
          <a:p>
            <a:r>
              <a:rPr lang="en-US"/>
              <a:t>Take action;</a:t>
            </a:r>
          </a:p>
          <a:p>
            <a:r>
              <a:rPr lang="en-US"/>
              <a:t>apply findings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p:txBody>
          <a:bodyPr/>
          <a:lstStyle/>
          <a:p>
            <a:r>
              <a:rPr lang="en-US"/>
              <a:t>Identify the Problem</a:t>
            </a:r>
            <a:br>
              <a:rPr lang="en-US"/>
            </a:br>
            <a:r>
              <a:rPr lang="en-US"/>
              <a:t>Select the Area of Focus</a:t>
            </a:r>
          </a:p>
        </p:txBody>
      </p:sp>
      <p:sp>
        <p:nvSpPr>
          <p:cNvPr id="570372" name="Rectangle 4"/>
          <p:cNvSpPr>
            <a:spLocks noGrp="1" noChangeArrowheads="1"/>
          </p:cNvSpPr>
          <p:nvPr>
            <p:ph type="body" sz="half" idx="2"/>
          </p:nvPr>
        </p:nvSpPr>
        <p:spPr/>
        <p:txBody>
          <a:bodyPr/>
          <a:lstStyle/>
          <a:p>
            <a:pPr>
              <a:lnSpc>
                <a:spcPct val="90000"/>
              </a:lnSpc>
            </a:pPr>
            <a:r>
              <a:rPr lang="en-US" sz="2800"/>
              <a:t>Determine &amp; describe the current situation</a:t>
            </a:r>
          </a:p>
          <a:p>
            <a:pPr>
              <a:lnSpc>
                <a:spcPct val="90000"/>
              </a:lnSpc>
            </a:pPr>
            <a:r>
              <a:rPr lang="en-US" sz="2800"/>
              <a:t>Discuss</a:t>
            </a:r>
          </a:p>
          <a:p>
            <a:pPr>
              <a:lnSpc>
                <a:spcPct val="90000"/>
              </a:lnSpc>
            </a:pPr>
            <a:r>
              <a:rPr lang="en-US" sz="2800"/>
              <a:t>Negotiate</a:t>
            </a:r>
          </a:p>
          <a:p>
            <a:pPr>
              <a:lnSpc>
                <a:spcPct val="90000"/>
              </a:lnSpc>
            </a:pPr>
            <a:r>
              <a:rPr lang="en-US" sz="2800"/>
              <a:t>Explore opportunities</a:t>
            </a:r>
          </a:p>
          <a:p>
            <a:pPr>
              <a:lnSpc>
                <a:spcPct val="90000"/>
              </a:lnSpc>
            </a:pPr>
            <a:r>
              <a:rPr lang="en-US" sz="2800"/>
              <a:t>Assess possibilities</a:t>
            </a:r>
          </a:p>
          <a:p>
            <a:pPr>
              <a:lnSpc>
                <a:spcPct val="90000"/>
              </a:lnSpc>
            </a:pPr>
            <a:r>
              <a:rPr lang="en-US" sz="2800"/>
              <a:t>Examine constraints</a:t>
            </a:r>
          </a:p>
        </p:txBody>
      </p:sp>
      <p:sp>
        <p:nvSpPr>
          <p:cNvPr id="570373" name="AutoShape 5"/>
          <p:cNvSpPr>
            <a:spLocks noChangeArrowheads="1"/>
          </p:cNvSpPr>
          <p:nvPr/>
        </p:nvSpPr>
        <p:spPr bwMode="auto">
          <a:xfrm>
            <a:off x="762000" y="2209800"/>
            <a:ext cx="3352800" cy="3276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a:effectLst/>
        </p:spPr>
        <p:txBody>
          <a:bodyPr wrap="none" anchor="ctr"/>
          <a:lstStyle/>
          <a:p>
            <a:endParaRPr 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r>
              <a:rPr lang="en-US"/>
              <a:t>Review the Related Literature</a:t>
            </a:r>
          </a:p>
        </p:txBody>
      </p:sp>
      <p:sp>
        <p:nvSpPr>
          <p:cNvPr id="573443" name="Rectangle 3"/>
          <p:cNvSpPr>
            <a:spLocks noGrp="1" noChangeArrowheads="1"/>
          </p:cNvSpPr>
          <p:nvPr>
            <p:ph type="body" sz="half" idx="1"/>
          </p:nvPr>
        </p:nvSpPr>
        <p:spPr>
          <a:xfrm>
            <a:off x="685800" y="1981200"/>
            <a:ext cx="3810000" cy="4495800"/>
          </a:xfrm>
        </p:spPr>
        <p:txBody>
          <a:bodyPr/>
          <a:lstStyle/>
          <a:p>
            <a:pPr>
              <a:lnSpc>
                <a:spcPct val="90000"/>
              </a:lnSpc>
            </a:pPr>
            <a:r>
              <a:rPr lang="en-US" sz="2800"/>
              <a:t>Become familiar with other research done on the area of focus</a:t>
            </a:r>
          </a:p>
          <a:p>
            <a:pPr>
              <a:lnSpc>
                <a:spcPct val="90000"/>
              </a:lnSpc>
            </a:pPr>
            <a:r>
              <a:rPr lang="en-US" sz="2800"/>
              <a:t>Utilize the findings of others to help develop the plan</a:t>
            </a:r>
          </a:p>
          <a:p>
            <a:pPr>
              <a:lnSpc>
                <a:spcPct val="90000"/>
              </a:lnSpc>
            </a:pPr>
            <a:r>
              <a:rPr lang="en-US" sz="2800"/>
              <a:t>Apply research findings through the lens of others’ experience</a:t>
            </a:r>
          </a:p>
        </p:txBody>
      </p:sp>
      <p:sp>
        <p:nvSpPr>
          <p:cNvPr id="573446" name="AutoShape 6"/>
          <p:cNvSpPr>
            <a:spLocks noChangeArrowheads="1"/>
          </p:cNvSpPr>
          <p:nvPr/>
        </p:nvSpPr>
        <p:spPr bwMode="auto">
          <a:xfrm>
            <a:off x="5105400" y="2209800"/>
            <a:ext cx="3352800" cy="3276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w="9525">
            <a:solidFill>
              <a:schemeClr val="tx1"/>
            </a:solidFill>
            <a:round/>
            <a:headEnd/>
            <a:tailEnd/>
          </a:ln>
          <a:effectLst/>
        </p:spPr>
        <p:txBody>
          <a:bodyPr wrap="none" anchor="ctr"/>
          <a:lstStyle/>
          <a:p>
            <a:endParaRPr lang="en-US"/>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a:xfrm>
            <a:off x="685800" y="609600"/>
            <a:ext cx="7772400" cy="685800"/>
          </a:xfrm>
        </p:spPr>
        <p:txBody>
          <a:bodyPr/>
          <a:lstStyle/>
          <a:p>
            <a:r>
              <a:rPr lang="en-US"/>
              <a:t>Collect the Data</a:t>
            </a:r>
          </a:p>
        </p:txBody>
      </p:sp>
      <p:sp>
        <p:nvSpPr>
          <p:cNvPr id="575492" name="Rectangle 4"/>
          <p:cNvSpPr>
            <a:spLocks noGrp="1" noChangeArrowheads="1"/>
          </p:cNvSpPr>
          <p:nvPr>
            <p:ph type="body" sz="half" idx="2"/>
          </p:nvPr>
        </p:nvSpPr>
        <p:spPr>
          <a:xfrm>
            <a:off x="685800" y="4267200"/>
            <a:ext cx="7772400" cy="2286000"/>
          </a:xfrm>
        </p:spPr>
        <p:txBody>
          <a:bodyPr/>
          <a:lstStyle/>
          <a:p>
            <a:pPr>
              <a:lnSpc>
                <a:spcPct val="90000"/>
              </a:lnSpc>
            </a:pPr>
            <a:r>
              <a:rPr lang="en-US" sz="2800"/>
              <a:t>Using a variety of data collection strategies, gather information that will contribute to the findings</a:t>
            </a:r>
          </a:p>
          <a:p>
            <a:pPr>
              <a:lnSpc>
                <a:spcPct val="90000"/>
              </a:lnSpc>
            </a:pPr>
            <a:r>
              <a:rPr lang="en-US" sz="2800"/>
              <a:t>Triangulate</a:t>
            </a:r>
          </a:p>
          <a:p>
            <a:pPr>
              <a:lnSpc>
                <a:spcPct val="90000"/>
              </a:lnSpc>
            </a:pPr>
            <a:r>
              <a:rPr lang="en-US" sz="2800"/>
              <a:t>Data should be analyzed as it is collected</a:t>
            </a:r>
          </a:p>
        </p:txBody>
      </p:sp>
      <p:sp>
        <p:nvSpPr>
          <p:cNvPr id="575494" name="AutoShape 6"/>
          <p:cNvSpPr>
            <a:spLocks noChangeArrowheads="1"/>
          </p:cNvSpPr>
          <p:nvPr/>
        </p:nvSpPr>
        <p:spPr bwMode="auto">
          <a:xfrm>
            <a:off x="2971800" y="1295400"/>
            <a:ext cx="3124200" cy="29718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solidFill>
              <a:schemeClr val="tx1"/>
            </a:solidFill>
            <a:round/>
            <a:headEnd/>
            <a:tailEnd/>
          </a:ln>
          <a:effectLst/>
        </p:spPr>
        <p:txBody>
          <a:bodyPr wrap="none" anchor="ctr"/>
          <a:lstStyle/>
          <a:p>
            <a:endParaRPr 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p:txBody>
          <a:bodyPr/>
          <a:lstStyle/>
          <a:p>
            <a:r>
              <a:rPr lang="en-US"/>
              <a:t>Organize, Analyze &amp; Interpret the Data</a:t>
            </a:r>
          </a:p>
        </p:txBody>
      </p:sp>
      <p:sp>
        <p:nvSpPr>
          <p:cNvPr id="577540" name="Rectangle 4"/>
          <p:cNvSpPr>
            <a:spLocks noGrp="1" noChangeArrowheads="1"/>
          </p:cNvSpPr>
          <p:nvPr>
            <p:ph type="body" sz="half" idx="2"/>
          </p:nvPr>
        </p:nvSpPr>
        <p:spPr>
          <a:xfrm>
            <a:off x="4114800" y="1981200"/>
            <a:ext cx="4724400" cy="4572000"/>
          </a:xfrm>
        </p:spPr>
        <p:txBody>
          <a:bodyPr/>
          <a:lstStyle/>
          <a:p>
            <a:pPr>
              <a:lnSpc>
                <a:spcPct val="90000"/>
              </a:lnSpc>
            </a:pPr>
            <a:r>
              <a:rPr lang="en-US" sz="2800"/>
              <a:t>As the data is collected, it is also continually organized &amp; analyzed</a:t>
            </a:r>
          </a:p>
          <a:p>
            <a:pPr>
              <a:lnSpc>
                <a:spcPct val="90000"/>
              </a:lnSpc>
            </a:pPr>
            <a:r>
              <a:rPr lang="en-US" sz="2800"/>
              <a:t>As new perspectives are gained on the original area of focus, the problem statement may change</a:t>
            </a:r>
          </a:p>
          <a:p>
            <a:pPr>
              <a:lnSpc>
                <a:spcPct val="90000"/>
              </a:lnSpc>
            </a:pPr>
            <a:r>
              <a:rPr lang="en-US" sz="2800"/>
              <a:t>Interpretation is based on ongoing analysis &amp; continually reviewing the area of focus</a:t>
            </a:r>
          </a:p>
        </p:txBody>
      </p:sp>
      <p:sp>
        <p:nvSpPr>
          <p:cNvPr id="577542" name="AutoShape 6"/>
          <p:cNvSpPr>
            <a:spLocks noChangeArrowheads="1"/>
          </p:cNvSpPr>
          <p:nvPr/>
        </p:nvSpPr>
        <p:spPr bwMode="auto">
          <a:xfrm>
            <a:off x="457200" y="2286000"/>
            <a:ext cx="3352800" cy="3276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2"/>
          </a:solidFill>
          <a:ln w="9525">
            <a:solidFill>
              <a:schemeClr val="tx1"/>
            </a:solidFill>
            <a:round/>
            <a:headEnd/>
            <a:tailEnd/>
          </a:ln>
          <a:effectLst/>
        </p:spPr>
        <p:txBody>
          <a:bodyPr wrap="none" anchor="ctr"/>
          <a:lstStyle/>
          <a:p>
            <a:endParaRPr 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p:txBody>
          <a:bodyPr/>
          <a:lstStyle/>
          <a:p>
            <a:r>
              <a:rPr lang="en-US"/>
              <a:t>Take Action; Apply Findings</a:t>
            </a:r>
          </a:p>
        </p:txBody>
      </p:sp>
      <p:sp>
        <p:nvSpPr>
          <p:cNvPr id="578563" name="Rectangle 3"/>
          <p:cNvSpPr>
            <a:spLocks noGrp="1" noChangeArrowheads="1"/>
          </p:cNvSpPr>
          <p:nvPr>
            <p:ph type="body" sz="half" idx="1"/>
          </p:nvPr>
        </p:nvSpPr>
        <p:spPr>
          <a:xfrm>
            <a:off x="685800" y="1981200"/>
            <a:ext cx="4038600" cy="4419600"/>
          </a:xfrm>
        </p:spPr>
        <p:txBody>
          <a:bodyPr/>
          <a:lstStyle/>
          <a:p>
            <a:pPr>
              <a:lnSpc>
                <a:spcPct val="90000"/>
              </a:lnSpc>
            </a:pPr>
            <a:r>
              <a:rPr lang="en-US" sz="2800"/>
              <a:t>Draw conclusions from the data analyzed</a:t>
            </a:r>
          </a:p>
          <a:p>
            <a:pPr>
              <a:lnSpc>
                <a:spcPct val="90000"/>
              </a:lnSpc>
            </a:pPr>
            <a:r>
              <a:rPr lang="en-US" sz="2800"/>
              <a:t>Translate conclusions into actions or behaviors</a:t>
            </a:r>
          </a:p>
          <a:p>
            <a:pPr>
              <a:lnSpc>
                <a:spcPct val="90000"/>
              </a:lnSpc>
            </a:pPr>
            <a:r>
              <a:rPr lang="en-US" sz="2800"/>
              <a:t>Plan how to implement the actions or behaviors</a:t>
            </a:r>
          </a:p>
          <a:p>
            <a:pPr>
              <a:lnSpc>
                <a:spcPct val="90000"/>
              </a:lnSpc>
            </a:pPr>
            <a:r>
              <a:rPr lang="en-US" sz="2800"/>
              <a:t>Do it!</a:t>
            </a:r>
          </a:p>
        </p:txBody>
      </p:sp>
      <p:sp>
        <p:nvSpPr>
          <p:cNvPr id="578565" name="AutoShape 5"/>
          <p:cNvSpPr>
            <a:spLocks noChangeArrowheads="1"/>
          </p:cNvSpPr>
          <p:nvPr/>
        </p:nvSpPr>
        <p:spPr bwMode="auto">
          <a:xfrm>
            <a:off x="5105400" y="2209800"/>
            <a:ext cx="3352800" cy="3276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a:effectLst/>
        </p:spPr>
        <p:txBody>
          <a:bodyPr wrap="none" anchor="ctr"/>
          <a:lstStyle/>
          <a:p>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306" name="Rectangle 2"/>
          <p:cNvSpPr>
            <a:spLocks noGrp="1" noChangeArrowheads="1"/>
          </p:cNvSpPr>
          <p:nvPr>
            <p:ph type="title"/>
          </p:nvPr>
        </p:nvSpPr>
        <p:spPr/>
        <p:txBody>
          <a:bodyPr/>
          <a:lstStyle/>
          <a:p>
            <a:r>
              <a:rPr lang="en-US"/>
              <a:t>Planning Action Research</a:t>
            </a:r>
          </a:p>
        </p:txBody>
      </p:sp>
      <p:sp>
        <p:nvSpPr>
          <p:cNvPr id="610307" name="Rectangle 3"/>
          <p:cNvSpPr>
            <a:spLocks noGrp="1" noChangeArrowheads="1"/>
          </p:cNvSpPr>
          <p:nvPr>
            <p:ph type="body" sz="half" idx="1"/>
          </p:nvPr>
        </p:nvSpPr>
        <p:spPr>
          <a:xfrm>
            <a:off x="457200" y="1706563"/>
            <a:ext cx="3962400" cy="4694237"/>
          </a:xfrm>
        </p:spPr>
        <p:txBody>
          <a:bodyPr/>
          <a:lstStyle/>
          <a:p>
            <a:pPr marL="533400" indent="-533400">
              <a:lnSpc>
                <a:spcPct val="90000"/>
              </a:lnSpc>
              <a:buFontTx/>
              <a:buAutoNum type="arabicPeriod"/>
            </a:pPr>
            <a:r>
              <a:rPr lang="en-US"/>
              <a:t>Write an area-of-focus statement.</a:t>
            </a:r>
          </a:p>
          <a:p>
            <a:pPr marL="533400" indent="-533400">
              <a:lnSpc>
                <a:spcPct val="90000"/>
              </a:lnSpc>
              <a:buFontTx/>
              <a:buAutoNum type="arabicPeriod"/>
            </a:pPr>
            <a:r>
              <a:rPr lang="en-US"/>
              <a:t>Define the variables.</a:t>
            </a:r>
          </a:p>
          <a:p>
            <a:pPr marL="533400" indent="-533400">
              <a:lnSpc>
                <a:spcPct val="90000"/>
              </a:lnSpc>
              <a:buFontTx/>
              <a:buAutoNum type="arabicPeriod"/>
            </a:pPr>
            <a:r>
              <a:rPr lang="en-US"/>
              <a:t>Develop research questions.</a:t>
            </a:r>
          </a:p>
          <a:p>
            <a:pPr marL="533400" indent="-533400">
              <a:lnSpc>
                <a:spcPct val="90000"/>
              </a:lnSpc>
              <a:buFontTx/>
              <a:buAutoNum type="arabicPeriod"/>
            </a:pPr>
            <a:r>
              <a:rPr lang="en-US"/>
              <a:t>Describe the intervention or innovation.</a:t>
            </a:r>
          </a:p>
          <a:p>
            <a:pPr marL="533400" indent="-533400">
              <a:lnSpc>
                <a:spcPct val="90000"/>
              </a:lnSpc>
              <a:buFontTx/>
              <a:buAutoNum type="arabicPeriod"/>
            </a:pPr>
            <a:r>
              <a:rPr lang="en-US"/>
              <a:t>Describe the action research group.</a:t>
            </a:r>
          </a:p>
        </p:txBody>
      </p:sp>
      <p:sp>
        <p:nvSpPr>
          <p:cNvPr id="610308" name="Rectangle 4"/>
          <p:cNvSpPr>
            <a:spLocks noGrp="1" noChangeArrowheads="1"/>
          </p:cNvSpPr>
          <p:nvPr>
            <p:ph type="body" sz="half" idx="2"/>
          </p:nvPr>
        </p:nvSpPr>
        <p:spPr>
          <a:xfrm>
            <a:off x="4648200" y="1676400"/>
            <a:ext cx="4114800" cy="4876800"/>
          </a:xfrm>
        </p:spPr>
        <p:txBody>
          <a:bodyPr/>
          <a:lstStyle/>
          <a:p>
            <a:pPr marL="533400" indent="-533400">
              <a:buFontTx/>
              <a:buAutoNum type="arabicPeriod" startAt="6"/>
            </a:pPr>
            <a:r>
              <a:rPr lang="en-US"/>
              <a:t>Describe the negotiations that need to happen.</a:t>
            </a:r>
          </a:p>
          <a:p>
            <a:pPr marL="533400" indent="-533400">
              <a:buFontTx/>
              <a:buAutoNum type="arabicPeriod" startAt="6"/>
            </a:pPr>
            <a:r>
              <a:rPr lang="en-US"/>
              <a:t>Develop a timeline.</a:t>
            </a:r>
          </a:p>
          <a:p>
            <a:pPr marL="533400" indent="-533400">
              <a:buFontTx/>
              <a:buAutoNum type="arabicPeriod" startAt="6"/>
            </a:pPr>
            <a:r>
              <a:rPr lang="en-US"/>
              <a:t>Develop a statement of resources.</a:t>
            </a:r>
          </a:p>
          <a:p>
            <a:pPr marL="533400" indent="-533400">
              <a:buFontTx/>
              <a:buAutoNum type="arabicPeriod" startAt="6"/>
            </a:pPr>
            <a:r>
              <a:rPr lang="en-US"/>
              <a:t>Develop data collection ideas.</a:t>
            </a:r>
          </a:p>
          <a:p>
            <a:pPr marL="533400" indent="-533400">
              <a:buFontTx/>
              <a:buAutoNum type="arabicPeriod" startAt="6"/>
            </a:pPr>
            <a:r>
              <a:rPr lang="en-US"/>
              <a:t>Put action plan into action.</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4" name="Rectangle 2"/>
          <p:cNvSpPr>
            <a:spLocks noGrp="1" noChangeArrowheads="1"/>
          </p:cNvSpPr>
          <p:nvPr>
            <p:ph type="title"/>
          </p:nvPr>
        </p:nvSpPr>
        <p:spPr/>
        <p:txBody>
          <a:bodyPr/>
          <a:lstStyle/>
          <a:p>
            <a:r>
              <a:rPr lang="en-US"/>
              <a:t>Area-of-Focus Statement</a:t>
            </a:r>
          </a:p>
        </p:txBody>
      </p:sp>
      <p:sp>
        <p:nvSpPr>
          <p:cNvPr id="612355" name="Rectangle 3"/>
          <p:cNvSpPr>
            <a:spLocks noGrp="1" noChangeArrowheads="1"/>
          </p:cNvSpPr>
          <p:nvPr>
            <p:ph type="body" sz="half" idx="1"/>
          </p:nvPr>
        </p:nvSpPr>
        <p:spPr>
          <a:xfrm>
            <a:off x="533400" y="1828800"/>
            <a:ext cx="3962400" cy="4572000"/>
          </a:xfrm>
        </p:spPr>
        <p:txBody>
          <a:bodyPr/>
          <a:lstStyle/>
          <a:p>
            <a:pPr>
              <a:lnSpc>
                <a:spcPct val="90000"/>
              </a:lnSpc>
            </a:pPr>
            <a:r>
              <a:rPr lang="en-US" sz="2800"/>
              <a:t>Identifies the purpose of the study</a:t>
            </a:r>
          </a:p>
          <a:p>
            <a:pPr>
              <a:lnSpc>
                <a:spcPct val="90000"/>
              </a:lnSpc>
            </a:pPr>
            <a:r>
              <a:rPr lang="en-US" sz="2800"/>
              <a:t>Identifies the anticipated outcome</a:t>
            </a:r>
          </a:p>
          <a:p>
            <a:pPr>
              <a:lnSpc>
                <a:spcPct val="90000"/>
              </a:lnSpc>
            </a:pPr>
            <a:r>
              <a:rPr lang="en-US" sz="2800"/>
              <a:t>Identifies the problem to be addressed</a:t>
            </a:r>
          </a:p>
          <a:p>
            <a:pPr>
              <a:lnSpc>
                <a:spcPct val="90000"/>
              </a:lnSpc>
            </a:pPr>
            <a:r>
              <a:rPr lang="en-US" sz="2800"/>
              <a:t>Completes the statement: “The purpose of this study is…”</a:t>
            </a:r>
          </a:p>
        </p:txBody>
      </p:sp>
      <p:pic>
        <p:nvPicPr>
          <p:cNvPr id="612357" name="Picture 5" descr="E:\PFiles\MSOffice\Clipart\standard\stddir2\bs00576_.wmf"/>
          <p:cNvPicPr>
            <a:picLocks noGrp="1" noChangeAspect="1" noChangeArrowheads="1"/>
          </p:cNvPicPr>
          <p:nvPr>
            <p:ph type="clipArt" sz="half" idx="2"/>
          </p:nvPr>
        </p:nvPicPr>
        <p:blipFill>
          <a:blip r:embed="rId2" cstate="print"/>
          <a:srcRect/>
          <a:stretch>
            <a:fillRect/>
          </a:stretch>
        </p:blipFill>
        <p:spPr>
          <a:xfrm>
            <a:off x="4657725" y="1981200"/>
            <a:ext cx="3790950" cy="4114800"/>
          </a:xfrm>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8" name="Rectangle 2"/>
          <p:cNvSpPr>
            <a:spLocks noGrp="1" noChangeArrowheads="1"/>
          </p:cNvSpPr>
          <p:nvPr>
            <p:ph type="title"/>
          </p:nvPr>
        </p:nvSpPr>
        <p:spPr/>
        <p:txBody>
          <a:bodyPr/>
          <a:lstStyle/>
          <a:p>
            <a:r>
              <a:rPr lang="en-US"/>
              <a:t>Define the Variables</a:t>
            </a:r>
          </a:p>
        </p:txBody>
      </p:sp>
      <p:sp>
        <p:nvSpPr>
          <p:cNvPr id="613379" name="Rectangle 3"/>
          <p:cNvSpPr>
            <a:spLocks noGrp="1" noChangeArrowheads="1"/>
          </p:cNvSpPr>
          <p:nvPr>
            <p:ph type="body" idx="1"/>
          </p:nvPr>
        </p:nvSpPr>
        <p:spPr/>
        <p:txBody>
          <a:bodyPr/>
          <a:lstStyle/>
          <a:p>
            <a:r>
              <a:rPr lang="en-US"/>
              <a:t>Write definitions of exactly what you will address.</a:t>
            </a:r>
          </a:p>
          <a:p>
            <a:r>
              <a:rPr lang="en-US"/>
              <a:t>Definitions should accurately represent what factors, contexts &amp; variables mean to you.</a:t>
            </a:r>
          </a:p>
          <a:p>
            <a:r>
              <a:rPr lang="en-US"/>
              <a:t>Be clear about what is being studied, so that you know it when you see it!</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2" name="Rectangle 2"/>
          <p:cNvSpPr>
            <a:spLocks noGrp="1" noChangeArrowheads="1"/>
          </p:cNvSpPr>
          <p:nvPr>
            <p:ph type="title"/>
          </p:nvPr>
        </p:nvSpPr>
        <p:spPr/>
        <p:txBody>
          <a:bodyPr/>
          <a:lstStyle/>
          <a:p>
            <a:r>
              <a:rPr lang="en-US"/>
              <a:t>The Research Questions</a:t>
            </a:r>
          </a:p>
        </p:txBody>
      </p:sp>
      <p:sp>
        <p:nvSpPr>
          <p:cNvPr id="614403" name="Rectangle 3"/>
          <p:cNvSpPr>
            <a:spLocks noGrp="1" noChangeArrowheads="1"/>
          </p:cNvSpPr>
          <p:nvPr>
            <p:ph type="body" idx="1"/>
          </p:nvPr>
        </p:nvSpPr>
        <p:spPr>
          <a:xfrm>
            <a:off x="685800" y="1752600"/>
            <a:ext cx="7772400" cy="4648200"/>
          </a:xfrm>
        </p:spPr>
        <p:txBody>
          <a:bodyPr/>
          <a:lstStyle/>
          <a:p>
            <a:r>
              <a:rPr lang="en-US"/>
              <a:t>Develop questions that “breathe life” into the area-of-focus statement.</a:t>
            </a:r>
          </a:p>
          <a:p>
            <a:r>
              <a:rPr lang="en-US"/>
              <a:t>Research questions should be open-ended!</a:t>
            </a:r>
          </a:p>
          <a:p>
            <a:r>
              <a:rPr lang="en-US"/>
              <a:t>Research questions help give a focus to the plan.</a:t>
            </a:r>
          </a:p>
          <a:p>
            <a:r>
              <a:rPr lang="en-US"/>
              <a:t>They also help validate that you have a workable plan.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2050"/>
          <p:cNvSpPr>
            <a:spLocks noGrp="1" noChangeArrowheads="1"/>
          </p:cNvSpPr>
          <p:nvPr>
            <p:ph type="title"/>
          </p:nvPr>
        </p:nvSpPr>
        <p:spPr/>
        <p:txBody>
          <a:bodyPr/>
          <a:lstStyle/>
          <a:p>
            <a:r>
              <a:rPr lang="en-US"/>
              <a:t>Formal Research vs. Action Research</a:t>
            </a:r>
          </a:p>
        </p:txBody>
      </p:sp>
      <p:sp>
        <p:nvSpPr>
          <p:cNvPr id="582659" name="Rectangle 2051"/>
          <p:cNvSpPr>
            <a:spLocks noGrp="1" noChangeArrowheads="1"/>
          </p:cNvSpPr>
          <p:nvPr>
            <p:ph type="body" sz="half" idx="1"/>
          </p:nvPr>
        </p:nvSpPr>
        <p:spPr>
          <a:xfrm>
            <a:off x="685800" y="2209800"/>
            <a:ext cx="3810000" cy="4114800"/>
          </a:xfrm>
        </p:spPr>
        <p:txBody>
          <a:bodyPr/>
          <a:lstStyle/>
          <a:p>
            <a:r>
              <a:rPr lang="en-US" sz="3200"/>
              <a:t>Skills needed</a:t>
            </a:r>
          </a:p>
          <a:p>
            <a:r>
              <a:rPr lang="en-US" sz="3200"/>
              <a:t>Goals</a:t>
            </a:r>
          </a:p>
          <a:p>
            <a:r>
              <a:rPr lang="en-US" sz="3200"/>
              <a:t>How the research problem is identified</a:t>
            </a:r>
          </a:p>
          <a:p>
            <a:r>
              <a:rPr lang="en-US" sz="3200"/>
              <a:t>Literature review</a:t>
            </a:r>
          </a:p>
        </p:txBody>
      </p:sp>
      <p:sp>
        <p:nvSpPr>
          <p:cNvPr id="582660" name="Rectangle 2052"/>
          <p:cNvSpPr>
            <a:spLocks noGrp="1" noChangeArrowheads="1"/>
          </p:cNvSpPr>
          <p:nvPr>
            <p:ph type="body" sz="half" idx="2"/>
          </p:nvPr>
        </p:nvSpPr>
        <p:spPr>
          <a:xfrm>
            <a:off x="4648200" y="2209800"/>
            <a:ext cx="3810000" cy="4114800"/>
          </a:xfrm>
        </p:spPr>
        <p:txBody>
          <a:bodyPr/>
          <a:lstStyle/>
          <a:p>
            <a:r>
              <a:rPr lang="en-US" sz="3200"/>
              <a:t>Selection of participants</a:t>
            </a:r>
          </a:p>
          <a:p>
            <a:r>
              <a:rPr lang="en-US" sz="3200"/>
              <a:t>Research design</a:t>
            </a:r>
          </a:p>
          <a:p>
            <a:r>
              <a:rPr lang="en-US" sz="3200"/>
              <a:t>Data collection</a:t>
            </a:r>
          </a:p>
          <a:p>
            <a:r>
              <a:rPr lang="en-US" sz="3200"/>
              <a:t>Data analysis</a:t>
            </a:r>
          </a:p>
          <a:p>
            <a:r>
              <a:rPr lang="en-US" sz="3200"/>
              <a:t>Application of results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p:nvPr>
        </p:nvSpPr>
        <p:spPr/>
        <p:txBody>
          <a:bodyPr/>
          <a:lstStyle/>
          <a:p>
            <a:r>
              <a:rPr lang="en-US"/>
              <a:t>Intervention or Innovation</a:t>
            </a:r>
          </a:p>
        </p:txBody>
      </p:sp>
      <p:sp>
        <p:nvSpPr>
          <p:cNvPr id="617475" name="Rectangle 3"/>
          <p:cNvSpPr>
            <a:spLocks noGrp="1" noChangeArrowheads="1"/>
          </p:cNvSpPr>
          <p:nvPr>
            <p:ph type="body" idx="1"/>
          </p:nvPr>
        </p:nvSpPr>
        <p:spPr/>
        <p:txBody>
          <a:bodyPr/>
          <a:lstStyle/>
          <a:p>
            <a:r>
              <a:rPr lang="en-US"/>
              <a:t>Describe your proposed solution to the initial problem.</a:t>
            </a:r>
          </a:p>
          <a:p>
            <a:r>
              <a:rPr lang="en-US"/>
              <a:t>This is just a statement about what you will do to address the teaching and learning issue you have identified.</a:t>
            </a:r>
          </a:p>
          <a:p>
            <a:r>
              <a:rPr lang="en-US"/>
              <a:t>In “formal research” this would be the </a:t>
            </a:r>
            <a:r>
              <a:rPr lang="en-US" i="1"/>
              <a:t>experimental treatment.</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Rectangle 2"/>
          <p:cNvSpPr>
            <a:spLocks noGrp="1" noChangeArrowheads="1"/>
          </p:cNvSpPr>
          <p:nvPr>
            <p:ph type="title"/>
          </p:nvPr>
        </p:nvSpPr>
        <p:spPr/>
        <p:txBody>
          <a:bodyPr/>
          <a:lstStyle/>
          <a:p>
            <a:r>
              <a:rPr lang="en-US"/>
              <a:t>The Action Research Group</a:t>
            </a:r>
          </a:p>
        </p:txBody>
      </p:sp>
      <p:sp>
        <p:nvSpPr>
          <p:cNvPr id="618499" name="Rectangle 3"/>
          <p:cNvSpPr>
            <a:spLocks noGrp="1" noChangeArrowheads="1"/>
          </p:cNvSpPr>
          <p:nvPr>
            <p:ph type="body" sz="half" idx="2"/>
          </p:nvPr>
        </p:nvSpPr>
        <p:spPr/>
        <p:txBody>
          <a:bodyPr/>
          <a:lstStyle/>
          <a:p>
            <a:r>
              <a:rPr lang="en-US" sz="2800"/>
              <a:t>Who will you be working with?</a:t>
            </a:r>
          </a:p>
          <a:p>
            <a:r>
              <a:rPr lang="en-US" sz="2800"/>
              <a:t>Why is each member important to the study?</a:t>
            </a:r>
          </a:p>
          <a:p>
            <a:r>
              <a:rPr lang="en-US" sz="2800"/>
              <a:t>What will be the roles &amp; responsibilities of each member?</a:t>
            </a:r>
          </a:p>
        </p:txBody>
      </p:sp>
      <p:pic>
        <p:nvPicPr>
          <p:cNvPr id="618501" name="Picture 5" descr="c:\Program Files\Common Files\Microsoft Shared\Clipart\cagcat50\pe02097_.wmf"/>
          <p:cNvPicPr>
            <a:picLocks noGrp="1" noChangeAspect="1" noChangeArrowheads="1"/>
          </p:cNvPicPr>
          <p:nvPr>
            <p:ph type="clipArt" sz="half" idx="1"/>
          </p:nvPr>
        </p:nvPicPr>
        <p:blipFill>
          <a:blip r:embed="rId2" cstate="print"/>
          <a:srcRect/>
          <a:stretch>
            <a:fillRect/>
          </a:stretch>
        </p:blipFill>
        <p:spPr>
          <a:xfrm>
            <a:off x="685800" y="2513013"/>
            <a:ext cx="3810000" cy="3051175"/>
          </a:xfrm>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nvPr>
        </p:nvSpPr>
        <p:spPr/>
        <p:txBody>
          <a:bodyPr/>
          <a:lstStyle/>
          <a:p>
            <a:r>
              <a:rPr lang="en-US"/>
              <a:t>Negotiations</a:t>
            </a:r>
          </a:p>
        </p:txBody>
      </p:sp>
      <p:sp>
        <p:nvSpPr>
          <p:cNvPr id="620547" name="Rectangle 3"/>
          <p:cNvSpPr>
            <a:spLocks noGrp="1" noChangeArrowheads="1"/>
          </p:cNvSpPr>
          <p:nvPr>
            <p:ph type="body" idx="1"/>
          </p:nvPr>
        </p:nvSpPr>
        <p:spPr/>
        <p:txBody>
          <a:bodyPr/>
          <a:lstStyle/>
          <a:p>
            <a:r>
              <a:rPr lang="en-US"/>
              <a:t>What permissions will you need to secure?</a:t>
            </a:r>
          </a:p>
          <a:p>
            <a:r>
              <a:rPr lang="en-US"/>
              <a:t>Who will be in control of the focus of your study (hopefully, you!)?</a:t>
            </a:r>
          </a:p>
          <a:p>
            <a:r>
              <a:rPr lang="en-US"/>
              <a:t>Who needs to be notified of what?</a:t>
            </a:r>
          </a:p>
          <a:p>
            <a:r>
              <a:rPr lang="en-US"/>
              <a:t>Whose cooperation do you need &amp; how will you get it?</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p:cNvSpPr>
            <a:spLocks noGrp="1" noChangeArrowheads="1"/>
          </p:cNvSpPr>
          <p:nvPr>
            <p:ph type="title"/>
          </p:nvPr>
        </p:nvSpPr>
        <p:spPr/>
        <p:txBody>
          <a:bodyPr/>
          <a:lstStyle/>
          <a:p>
            <a:r>
              <a:rPr lang="en-US"/>
              <a:t>Develop a Timeline</a:t>
            </a:r>
          </a:p>
        </p:txBody>
      </p:sp>
      <p:sp>
        <p:nvSpPr>
          <p:cNvPr id="621571" name="Rectangle 3"/>
          <p:cNvSpPr>
            <a:spLocks noGrp="1" noChangeArrowheads="1"/>
          </p:cNvSpPr>
          <p:nvPr>
            <p:ph type="body" sz="half" idx="1"/>
          </p:nvPr>
        </p:nvSpPr>
        <p:spPr>
          <a:xfrm>
            <a:off x="685800" y="1752600"/>
            <a:ext cx="3810000" cy="4572000"/>
          </a:xfrm>
        </p:spPr>
        <p:txBody>
          <a:bodyPr/>
          <a:lstStyle/>
          <a:p>
            <a:pPr>
              <a:lnSpc>
                <a:spcPct val="90000"/>
              </a:lnSpc>
            </a:pPr>
            <a:r>
              <a:rPr lang="en-US" sz="2800"/>
              <a:t>This is the essence of planning!</a:t>
            </a:r>
          </a:p>
          <a:p>
            <a:pPr>
              <a:lnSpc>
                <a:spcPct val="90000"/>
              </a:lnSpc>
            </a:pPr>
            <a:r>
              <a:rPr lang="en-US" sz="2800"/>
              <a:t>Anticipate where &amp; how your study will take place.</a:t>
            </a:r>
          </a:p>
          <a:p>
            <a:pPr>
              <a:lnSpc>
                <a:spcPct val="90000"/>
              </a:lnSpc>
            </a:pPr>
            <a:r>
              <a:rPr lang="en-US" sz="2800"/>
              <a:t>Anticipate how long each step will take.</a:t>
            </a:r>
          </a:p>
          <a:p>
            <a:pPr>
              <a:lnSpc>
                <a:spcPct val="90000"/>
              </a:lnSpc>
            </a:pPr>
            <a:r>
              <a:rPr lang="en-US" sz="2800"/>
              <a:t>Apply predicted time frames to a calendar.</a:t>
            </a:r>
          </a:p>
        </p:txBody>
      </p:sp>
      <p:pic>
        <p:nvPicPr>
          <p:cNvPr id="621575" name="Picture 7" descr="E:\PFiles\MSOffice\Clipart\standard\stddir2\bs00626_.wmf"/>
          <p:cNvPicPr>
            <a:picLocks noGrp="1" noChangeAspect="1" noChangeArrowheads="1"/>
          </p:cNvPicPr>
          <p:nvPr>
            <p:ph type="clipArt" sz="half" idx="2"/>
          </p:nvPr>
        </p:nvPicPr>
        <p:blipFill>
          <a:blip r:embed="rId2" cstate="print"/>
          <a:srcRect/>
          <a:stretch>
            <a:fillRect/>
          </a:stretch>
        </p:blipFill>
        <p:spPr>
          <a:xfrm>
            <a:off x="4648200" y="2016125"/>
            <a:ext cx="3810000" cy="4044950"/>
          </a:xfrm>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nvPr>
        </p:nvSpPr>
        <p:spPr/>
        <p:txBody>
          <a:bodyPr/>
          <a:lstStyle/>
          <a:p>
            <a:r>
              <a:rPr lang="en-US"/>
              <a:t>Statement of Resources</a:t>
            </a:r>
          </a:p>
        </p:txBody>
      </p:sp>
      <p:sp>
        <p:nvSpPr>
          <p:cNvPr id="622595" name="Rectangle 3"/>
          <p:cNvSpPr>
            <a:spLocks noGrp="1" noChangeArrowheads="1"/>
          </p:cNvSpPr>
          <p:nvPr>
            <p:ph type="body" sz="half" idx="2"/>
          </p:nvPr>
        </p:nvSpPr>
        <p:spPr/>
        <p:txBody>
          <a:bodyPr/>
          <a:lstStyle/>
          <a:p>
            <a:r>
              <a:rPr lang="en-US" sz="2800"/>
              <a:t>What will you need to carry out your study?</a:t>
            </a:r>
          </a:p>
          <a:p>
            <a:r>
              <a:rPr lang="en-US" sz="2800"/>
              <a:t>Resources include time, money, and materials.</a:t>
            </a:r>
          </a:p>
          <a:p>
            <a:r>
              <a:rPr lang="en-US" sz="2800"/>
              <a:t>Make a list </a:t>
            </a:r>
            <a:r>
              <a:rPr lang="en-US" sz="2800" i="1"/>
              <a:t>before</a:t>
            </a:r>
            <a:r>
              <a:rPr lang="en-US" sz="2800"/>
              <a:t> you get started!</a:t>
            </a:r>
          </a:p>
        </p:txBody>
      </p:sp>
      <p:pic>
        <p:nvPicPr>
          <p:cNvPr id="622597" name="Picture 5" descr="E:\PFiles\MSOffice\Clipart\standard\stddir3\in00447_.wmf"/>
          <p:cNvPicPr>
            <a:picLocks noGrp="1" noChangeAspect="1" noChangeArrowheads="1"/>
          </p:cNvPicPr>
          <p:nvPr>
            <p:ph type="clipArt" sz="half" idx="1"/>
          </p:nvPr>
        </p:nvPicPr>
        <p:blipFill>
          <a:blip r:embed="rId2" cstate="print"/>
          <a:srcRect/>
          <a:stretch>
            <a:fillRect/>
          </a:stretch>
        </p:blipFill>
        <p:spPr>
          <a:xfrm>
            <a:off x="685800" y="2359025"/>
            <a:ext cx="3810000" cy="3357563"/>
          </a:xfrm>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42" name="Rectangle 2"/>
          <p:cNvSpPr>
            <a:spLocks noGrp="1" noChangeArrowheads="1"/>
          </p:cNvSpPr>
          <p:nvPr>
            <p:ph type="title"/>
          </p:nvPr>
        </p:nvSpPr>
        <p:spPr/>
        <p:txBody>
          <a:bodyPr/>
          <a:lstStyle/>
          <a:p>
            <a:r>
              <a:rPr lang="en-US"/>
              <a:t>Data Collection Ideas</a:t>
            </a:r>
          </a:p>
        </p:txBody>
      </p:sp>
      <p:sp>
        <p:nvSpPr>
          <p:cNvPr id="624643" name="Rectangle 3"/>
          <p:cNvSpPr>
            <a:spLocks noGrp="1" noChangeArrowheads="1"/>
          </p:cNvSpPr>
          <p:nvPr>
            <p:ph type="body" idx="1"/>
          </p:nvPr>
        </p:nvSpPr>
        <p:spPr/>
        <p:txBody>
          <a:bodyPr/>
          <a:lstStyle/>
          <a:p>
            <a:r>
              <a:rPr lang="en-US"/>
              <a:t>First, decide what kinds of data you will need.</a:t>
            </a:r>
          </a:p>
          <a:p>
            <a:r>
              <a:rPr lang="en-US"/>
              <a:t>Then, determine what kind of access you have to the data.</a:t>
            </a:r>
          </a:p>
          <a:p>
            <a:r>
              <a:rPr lang="en-US"/>
              <a:t>Then, decide how you will gather it.</a:t>
            </a:r>
          </a:p>
          <a:p>
            <a:r>
              <a:rPr lang="en-US"/>
              <a:t>Brainstorm what data naturally occurs in the environment you are studying.</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p:txBody>
          <a:bodyPr/>
          <a:lstStyle/>
          <a:p>
            <a:r>
              <a:rPr lang="en-US"/>
              <a:t>Put the Action Plan into Action</a:t>
            </a:r>
          </a:p>
        </p:txBody>
      </p:sp>
      <p:sp>
        <p:nvSpPr>
          <p:cNvPr id="625667" name="Rectangle 3"/>
          <p:cNvSpPr>
            <a:spLocks noGrp="1" noChangeArrowheads="1"/>
          </p:cNvSpPr>
          <p:nvPr>
            <p:ph type="body" idx="1"/>
          </p:nvPr>
        </p:nvSpPr>
        <p:spPr>
          <a:xfrm>
            <a:off x="685800" y="1981200"/>
            <a:ext cx="7772400" cy="3352800"/>
          </a:xfrm>
        </p:spPr>
        <p:txBody>
          <a:bodyPr/>
          <a:lstStyle/>
          <a:p>
            <a:r>
              <a:rPr lang="en-US"/>
              <a:t>From your analysis of the data you collected, you should have elements and ideas you can apply to a plan.</a:t>
            </a:r>
          </a:p>
          <a:p>
            <a:r>
              <a:rPr lang="en-US"/>
              <a:t>Formulate the plans in collaboration with the Action Research Group.</a:t>
            </a:r>
          </a:p>
          <a:p>
            <a:r>
              <a:rPr lang="en-US"/>
              <a:t>Go for it!</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2" name="Rectangle 2"/>
          <p:cNvSpPr>
            <a:spLocks noGrp="1" noChangeArrowheads="1"/>
          </p:cNvSpPr>
          <p:nvPr>
            <p:ph type="title"/>
          </p:nvPr>
        </p:nvSpPr>
        <p:spPr/>
        <p:txBody>
          <a:bodyPr/>
          <a:lstStyle/>
          <a:p>
            <a:r>
              <a:rPr lang="en-US"/>
              <a:t>Validity of Action Research</a:t>
            </a:r>
          </a:p>
        </p:txBody>
      </p:sp>
      <p:sp>
        <p:nvSpPr>
          <p:cNvPr id="583683" name="Rectangle 3"/>
          <p:cNvSpPr>
            <a:spLocks noGrp="1" noChangeArrowheads="1"/>
          </p:cNvSpPr>
          <p:nvPr>
            <p:ph type="body" idx="1"/>
          </p:nvPr>
        </p:nvSpPr>
        <p:spPr/>
        <p:txBody>
          <a:bodyPr/>
          <a:lstStyle/>
          <a:p>
            <a:r>
              <a:rPr lang="en-US"/>
              <a:t>Validity: the degree to which scientific observations actually measure or record what they purport to measure (Pelto &amp; Pelto, 1978, p. 33)</a:t>
            </a:r>
          </a:p>
          <a:p>
            <a:r>
              <a:rPr lang="en-US"/>
              <a:t>Assessing trustworthiness</a:t>
            </a:r>
          </a:p>
          <a:p>
            <a:r>
              <a:rPr lang="en-US"/>
              <a:t>Assessing understanding </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6" name="Rectangle 2"/>
          <p:cNvSpPr>
            <a:spLocks noGrp="1" noChangeArrowheads="1"/>
          </p:cNvSpPr>
          <p:nvPr>
            <p:ph type="title"/>
          </p:nvPr>
        </p:nvSpPr>
        <p:spPr>
          <a:xfrm>
            <a:off x="685800" y="228600"/>
            <a:ext cx="7772400" cy="1143000"/>
          </a:xfrm>
        </p:spPr>
        <p:txBody>
          <a:bodyPr/>
          <a:lstStyle/>
          <a:p>
            <a:r>
              <a:rPr lang="en-US"/>
              <a:t>Criteria for Assessing Validity</a:t>
            </a:r>
          </a:p>
        </p:txBody>
      </p:sp>
      <p:sp>
        <p:nvSpPr>
          <p:cNvPr id="589827" name="Rectangle 3"/>
          <p:cNvSpPr>
            <a:spLocks noGrp="1" noChangeArrowheads="1"/>
          </p:cNvSpPr>
          <p:nvPr>
            <p:ph type="body" idx="1"/>
          </p:nvPr>
        </p:nvSpPr>
        <p:spPr>
          <a:xfrm>
            <a:off x="228600" y="1295400"/>
            <a:ext cx="8686800" cy="5257800"/>
          </a:xfrm>
        </p:spPr>
        <p:txBody>
          <a:bodyPr/>
          <a:lstStyle/>
          <a:p>
            <a:pPr>
              <a:lnSpc>
                <a:spcPct val="90000"/>
              </a:lnSpc>
              <a:buFontTx/>
              <a:buNone/>
            </a:pPr>
            <a:r>
              <a:rPr lang="en-US" sz="2800"/>
              <a:t>Anderson, Herr &amp; Nihlen:</a:t>
            </a:r>
          </a:p>
          <a:p>
            <a:pPr>
              <a:lnSpc>
                <a:spcPct val="90000"/>
              </a:lnSpc>
            </a:pPr>
            <a:r>
              <a:rPr lang="en-US" sz="2800" b="1"/>
              <a:t>Democratic validity</a:t>
            </a:r>
            <a:r>
              <a:rPr lang="en-US" sz="2800"/>
              <a:t> – require accurate representa-tion of multiple perspectives of all subjects</a:t>
            </a:r>
          </a:p>
          <a:p>
            <a:pPr>
              <a:lnSpc>
                <a:spcPct val="90000"/>
              </a:lnSpc>
            </a:pPr>
            <a:r>
              <a:rPr lang="en-US" sz="2800" b="1"/>
              <a:t>Outcome validity</a:t>
            </a:r>
            <a:r>
              <a:rPr lang="en-US" sz="2800"/>
              <a:t> – requires that action emerging from a study lead to successful resolution of problem being studied</a:t>
            </a:r>
          </a:p>
          <a:p>
            <a:pPr>
              <a:lnSpc>
                <a:spcPct val="90000"/>
              </a:lnSpc>
            </a:pPr>
            <a:r>
              <a:rPr lang="en-US" sz="2800" b="1"/>
              <a:t>Process validity</a:t>
            </a:r>
            <a:r>
              <a:rPr lang="en-US" sz="2800"/>
              <a:t> – requires that study be conduc-ted in dependable &amp; competent way</a:t>
            </a:r>
          </a:p>
          <a:p>
            <a:pPr>
              <a:lnSpc>
                <a:spcPct val="90000"/>
              </a:lnSpc>
            </a:pPr>
            <a:r>
              <a:rPr lang="en-US" sz="2800" b="1"/>
              <a:t>Catalytic validity</a:t>
            </a:r>
            <a:r>
              <a:rPr lang="en-US" sz="2800"/>
              <a:t> – requires that subjects are moved to take action</a:t>
            </a:r>
          </a:p>
          <a:p>
            <a:pPr>
              <a:lnSpc>
                <a:spcPct val="90000"/>
              </a:lnSpc>
            </a:pPr>
            <a:r>
              <a:rPr lang="en-US" sz="2800" b="1"/>
              <a:t>Dialogic validity</a:t>
            </a:r>
            <a:r>
              <a:rPr lang="en-US" sz="2800"/>
              <a:t> – requires application of a peer review process</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Rectangle 2"/>
          <p:cNvSpPr>
            <a:spLocks noGrp="1" noChangeArrowheads="1"/>
          </p:cNvSpPr>
          <p:nvPr>
            <p:ph type="title"/>
          </p:nvPr>
        </p:nvSpPr>
        <p:spPr/>
        <p:txBody>
          <a:bodyPr/>
          <a:lstStyle/>
          <a:p>
            <a:pPr algn="l"/>
            <a:r>
              <a:rPr lang="en-US"/>
              <a:t>So, ask yourself…</a:t>
            </a:r>
          </a:p>
        </p:txBody>
      </p:sp>
      <p:sp>
        <p:nvSpPr>
          <p:cNvPr id="591875" name="Rectangle 3"/>
          <p:cNvSpPr>
            <a:spLocks noGrp="1" noChangeArrowheads="1"/>
          </p:cNvSpPr>
          <p:nvPr>
            <p:ph type="body" idx="1"/>
          </p:nvPr>
        </p:nvSpPr>
        <p:spPr>
          <a:xfrm>
            <a:off x="609600" y="1676400"/>
            <a:ext cx="8305800" cy="4495800"/>
          </a:xfrm>
        </p:spPr>
        <p:txBody>
          <a:bodyPr/>
          <a:lstStyle/>
          <a:p>
            <a:pPr>
              <a:buFontTx/>
              <a:buNone/>
            </a:pPr>
            <a:r>
              <a:rPr lang="en-US" b="1" i="1"/>
              <a:t>Democratic validity:</a:t>
            </a:r>
            <a:endParaRPr lang="en-US"/>
          </a:p>
          <a:p>
            <a:pPr>
              <a:spcBef>
                <a:spcPct val="0"/>
              </a:spcBef>
              <a:buFontTx/>
              <a:buNone/>
            </a:pPr>
            <a:r>
              <a:rPr lang="en-US"/>
              <a:t>  Have the perspectives of all of the individuals in the study been accurately represented?</a:t>
            </a:r>
          </a:p>
          <a:p>
            <a:pPr>
              <a:spcBef>
                <a:spcPct val="40000"/>
              </a:spcBef>
              <a:buFontTx/>
              <a:buNone/>
            </a:pPr>
            <a:r>
              <a:rPr lang="en-US" b="1" i="1"/>
              <a:t>Outcome validity:</a:t>
            </a:r>
            <a:endParaRPr lang="en-US"/>
          </a:p>
          <a:p>
            <a:pPr>
              <a:spcBef>
                <a:spcPct val="0"/>
              </a:spcBef>
              <a:buFontTx/>
              <a:buNone/>
            </a:pPr>
            <a:r>
              <a:rPr lang="en-US"/>
              <a:t>  Did the action emerging from the study lead to the successful resolution of the problem?</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18" name="Rectangle 2"/>
          <p:cNvSpPr>
            <a:spLocks noGrp="1" noChangeArrowheads="1"/>
          </p:cNvSpPr>
          <p:nvPr>
            <p:ph type="title"/>
          </p:nvPr>
        </p:nvSpPr>
        <p:spPr/>
        <p:txBody>
          <a:bodyPr/>
          <a:lstStyle/>
          <a:p>
            <a:r>
              <a:rPr lang="en-US"/>
              <a:t>Skills Needed</a:t>
            </a:r>
          </a:p>
        </p:txBody>
      </p:sp>
      <p:sp>
        <p:nvSpPr>
          <p:cNvPr id="598019" name="Rectangle 3"/>
          <p:cNvSpPr>
            <a:spLocks noGrp="1" noChangeArrowheads="1"/>
          </p:cNvSpPr>
          <p:nvPr>
            <p:ph type="body" idx="1"/>
          </p:nvPr>
        </p:nvSpPr>
        <p:spPr>
          <a:xfrm>
            <a:off x="457200" y="1981200"/>
            <a:ext cx="8382000" cy="4191000"/>
          </a:xfrm>
        </p:spPr>
        <p:txBody>
          <a:bodyPr/>
          <a:lstStyle/>
          <a:p>
            <a:pPr>
              <a:buFontTx/>
              <a:buNone/>
            </a:pPr>
            <a:r>
              <a:rPr lang="en-US" sz="3600"/>
              <a:t>General research skills:</a:t>
            </a:r>
          </a:p>
          <a:p>
            <a:r>
              <a:rPr lang="en-US" sz="3600"/>
              <a:t>Ability to design research</a:t>
            </a:r>
          </a:p>
          <a:p>
            <a:r>
              <a:rPr lang="en-US" sz="3600"/>
              <a:t>Ability to develop instruments</a:t>
            </a:r>
          </a:p>
          <a:p>
            <a:r>
              <a:rPr lang="en-US" sz="3600"/>
              <a:t>Ability to select subjects (if necessary)</a:t>
            </a:r>
          </a:p>
          <a:p>
            <a:r>
              <a:rPr lang="en-US" sz="3600"/>
              <a:t>Ability to collect data</a:t>
            </a:r>
          </a:p>
          <a:p>
            <a:r>
              <a:rPr lang="en-US" sz="3600"/>
              <a:t>Ability to analyze data</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Rectangle 2"/>
          <p:cNvSpPr>
            <a:spLocks noGrp="1" noChangeArrowheads="1"/>
          </p:cNvSpPr>
          <p:nvPr>
            <p:ph type="title"/>
          </p:nvPr>
        </p:nvSpPr>
        <p:spPr/>
        <p:txBody>
          <a:bodyPr/>
          <a:lstStyle/>
          <a:p>
            <a:pPr algn="l"/>
            <a:r>
              <a:rPr lang="en-US"/>
              <a:t>So, ask yourself…</a:t>
            </a:r>
          </a:p>
        </p:txBody>
      </p:sp>
      <p:sp>
        <p:nvSpPr>
          <p:cNvPr id="594947" name="Rectangle 3"/>
          <p:cNvSpPr>
            <a:spLocks noGrp="1" noChangeArrowheads="1"/>
          </p:cNvSpPr>
          <p:nvPr>
            <p:ph type="body" idx="1"/>
          </p:nvPr>
        </p:nvSpPr>
        <p:spPr>
          <a:xfrm>
            <a:off x="685800" y="1676400"/>
            <a:ext cx="7924800" cy="4495800"/>
          </a:xfrm>
        </p:spPr>
        <p:txBody>
          <a:bodyPr/>
          <a:lstStyle/>
          <a:p>
            <a:pPr>
              <a:buFontTx/>
              <a:buNone/>
            </a:pPr>
            <a:r>
              <a:rPr lang="en-US" b="1" i="1"/>
              <a:t>Process validity:</a:t>
            </a:r>
          </a:p>
          <a:p>
            <a:pPr>
              <a:spcBef>
                <a:spcPct val="0"/>
              </a:spcBef>
              <a:buFontTx/>
              <a:buNone/>
            </a:pPr>
            <a:r>
              <a:rPr lang="en-US"/>
              <a:t>   Was the study conducted in a dependable &amp; competent manner?</a:t>
            </a:r>
          </a:p>
          <a:p>
            <a:pPr>
              <a:spcBef>
                <a:spcPct val="40000"/>
              </a:spcBef>
              <a:buFontTx/>
              <a:buNone/>
            </a:pPr>
            <a:r>
              <a:rPr lang="en-US" b="1" i="1"/>
              <a:t>Catalytic validity:</a:t>
            </a:r>
          </a:p>
          <a:p>
            <a:pPr>
              <a:spcBef>
                <a:spcPct val="0"/>
              </a:spcBef>
              <a:buFontTx/>
              <a:buNone/>
            </a:pPr>
            <a:r>
              <a:rPr lang="en-US"/>
              <a:t>   Were the results of the study a catalyst for action?</a:t>
            </a:r>
          </a:p>
          <a:p>
            <a:pPr>
              <a:spcBef>
                <a:spcPct val="40000"/>
              </a:spcBef>
              <a:buFontTx/>
              <a:buNone/>
            </a:pPr>
            <a:r>
              <a:rPr lang="en-US" b="1" i="1"/>
              <a:t>Dialogic validity:</a:t>
            </a:r>
          </a:p>
          <a:p>
            <a:pPr>
              <a:spcBef>
                <a:spcPct val="0"/>
              </a:spcBef>
              <a:buFontTx/>
              <a:buNone/>
            </a:pPr>
            <a:r>
              <a:rPr lang="en-US"/>
              <a:t>   Was the study reviewed by peers?</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Rectangle 2"/>
          <p:cNvSpPr>
            <a:spLocks noGrp="1" noChangeArrowheads="1"/>
          </p:cNvSpPr>
          <p:nvPr>
            <p:ph type="title"/>
          </p:nvPr>
        </p:nvSpPr>
        <p:spPr/>
        <p:txBody>
          <a:bodyPr/>
          <a:lstStyle/>
          <a:p>
            <a:r>
              <a:rPr lang="en-US"/>
              <a:t>Strategies for Meeting the Criteria</a:t>
            </a:r>
          </a:p>
        </p:txBody>
      </p:sp>
      <p:sp>
        <p:nvSpPr>
          <p:cNvPr id="596995" name="Rectangle 3"/>
          <p:cNvSpPr>
            <a:spLocks noGrp="1" noChangeArrowheads="1"/>
          </p:cNvSpPr>
          <p:nvPr>
            <p:ph type="body" idx="1"/>
          </p:nvPr>
        </p:nvSpPr>
        <p:spPr>
          <a:xfrm>
            <a:off x="685800" y="2057400"/>
            <a:ext cx="7772400" cy="4419600"/>
          </a:xfrm>
        </p:spPr>
        <p:txBody>
          <a:bodyPr/>
          <a:lstStyle/>
          <a:p>
            <a:pPr>
              <a:lnSpc>
                <a:spcPct val="90000"/>
              </a:lnSpc>
            </a:pPr>
            <a:r>
              <a:rPr lang="en-US"/>
              <a:t>Talk Little, Listen a lot!</a:t>
            </a:r>
          </a:p>
          <a:p>
            <a:pPr>
              <a:lnSpc>
                <a:spcPct val="90000"/>
              </a:lnSpc>
            </a:pPr>
            <a:r>
              <a:rPr lang="en-US"/>
              <a:t>Begin Writing Early!</a:t>
            </a:r>
          </a:p>
          <a:p>
            <a:pPr>
              <a:lnSpc>
                <a:spcPct val="90000"/>
              </a:lnSpc>
            </a:pPr>
            <a:r>
              <a:rPr lang="en-US"/>
              <a:t>Let Readers “See” for Themselves</a:t>
            </a:r>
          </a:p>
          <a:p>
            <a:pPr>
              <a:lnSpc>
                <a:spcPct val="90000"/>
              </a:lnSpc>
            </a:pPr>
            <a:r>
              <a:rPr lang="en-US"/>
              <a:t>Report Fully</a:t>
            </a:r>
          </a:p>
          <a:p>
            <a:pPr>
              <a:lnSpc>
                <a:spcPct val="90000"/>
              </a:lnSpc>
            </a:pPr>
            <a:r>
              <a:rPr lang="en-US"/>
              <a:t>Be Candid</a:t>
            </a:r>
          </a:p>
          <a:p>
            <a:pPr>
              <a:lnSpc>
                <a:spcPct val="90000"/>
              </a:lnSpc>
            </a:pPr>
            <a:r>
              <a:rPr lang="en-US"/>
              <a:t>Seek Feedback</a:t>
            </a:r>
          </a:p>
          <a:p>
            <a:pPr>
              <a:lnSpc>
                <a:spcPct val="90000"/>
              </a:lnSpc>
            </a:pPr>
            <a:r>
              <a:rPr lang="en-US"/>
              <a:t>Write Accurately</a:t>
            </a:r>
          </a:p>
          <a:p>
            <a:pPr>
              <a:lnSpc>
                <a:spcPct val="90000"/>
              </a:lnSpc>
              <a:buFontTx/>
              <a:buNone/>
            </a:pPr>
            <a:r>
              <a:rPr lang="en-US"/>
              <a:t>						(Wolcott, 1994)</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Grp="1" noChangeArrowheads="1"/>
          </p:cNvSpPr>
          <p:nvPr>
            <p:ph type="title"/>
          </p:nvPr>
        </p:nvSpPr>
        <p:spPr/>
        <p:txBody>
          <a:bodyPr/>
          <a:lstStyle/>
          <a:p>
            <a:r>
              <a:rPr lang="en-US"/>
              <a:t>Goals</a:t>
            </a:r>
          </a:p>
        </p:txBody>
      </p:sp>
      <p:sp>
        <p:nvSpPr>
          <p:cNvPr id="600067" name="Rectangle 3"/>
          <p:cNvSpPr>
            <a:spLocks noGrp="1" noChangeArrowheads="1"/>
          </p:cNvSpPr>
          <p:nvPr>
            <p:ph type="body" idx="1"/>
          </p:nvPr>
        </p:nvSpPr>
        <p:spPr/>
        <p:txBody>
          <a:bodyPr/>
          <a:lstStyle/>
          <a:p>
            <a:pPr>
              <a:buFontTx/>
              <a:buNone/>
            </a:pPr>
            <a:r>
              <a:rPr lang="en-US"/>
              <a:t>Goals…</a:t>
            </a:r>
          </a:p>
          <a:p>
            <a:r>
              <a:rPr lang="en-US"/>
              <a:t>Overall goal should be to solve a problem</a:t>
            </a:r>
          </a:p>
          <a:p>
            <a:r>
              <a:rPr lang="en-US"/>
              <a:t>Include collaboration</a:t>
            </a:r>
          </a:p>
          <a:p>
            <a:r>
              <a:rPr lang="en-US"/>
              <a:t>Professional development</a:t>
            </a:r>
          </a:p>
          <a:p>
            <a:r>
              <a:rPr lang="en-US"/>
              <a:t>Enhance professional practice</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ChangeArrowheads="1"/>
          </p:cNvSpPr>
          <p:nvPr>
            <p:ph type="title"/>
          </p:nvPr>
        </p:nvSpPr>
        <p:spPr/>
        <p:txBody>
          <a:bodyPr/>
          <a:lstStyle/>
          <a:p>
            <a:r>
              <a:rPr lang="en-US"/>
              <a:t>Identifying the Problem</a:t>
            </a:r>
          </a:p>
        </p:txBody>
      </p:sp>
      <p:sp>
        <p:nvSpPr>
          <p:cNvPr id="603139" name="Rectangle 3"/>
          <p:cNvSpPr>
            <a:spLocks noGrp="1" noChangeArrowheads="1"/>
          </p:cNvSpPr>
          <p:nvPr>
            <p:ph type="body" idx="1"/>
          </p:nvPr>
        </p:nvSpPr>
        <p:spPr/>
        <p:txBody>
          <a:bodyPr/>
          <a:lstStyle/>
          <a:p>
            <a:pPr>
              <a:lnSpc>
                <a:spcPct val="90000"/>
              </a:lnSpc>
              <a:buFontTx/>
              <a:buNone/>
            </a:pPr>
            <a:r>
              <a:rPr lang="en-US" i="1"/>
              <a:t>First, select a general idea or area of focus:</a:t>
            </a:r>
          </a:p>
          <a:p>
            <a:pPr>
              <a:lnSpc>
                <a:spcPct val="90000"/>
              </a:lnSpc>
            </a:pPr>
            <a:r>
              <a:rPr lang="en-US"/>
              <a:t>should involve teaching and learning</a:t>
            </a:r>
          </a:p>
          <a:p>
            <a:pPr>
              <a:lnSpc>
                <a:spcPct val="90000"/>
              </a:lnSpc>
            </a:pPr>
            <a:r>
              <a:rPr lang="en-US"/>
              <a:t>should be within your locus of control</a:t>
            </a:r>
          </a:p>
          <a:p>
            <a:pPr>
              <a:lnSpc>
                <a:spcPct val="90000"/>
              </a:lnSpc>
            </a:pPr>
            <a:r>
              <a:rPr lang="en-US"/>
              <a:t>should be something you feel passionate about</a:t>
            </a:r>
          </a:p>
          <a:p>
            <a:pPr>
              <a:lnSpc>
                <a:spcPct val="90000"/>
              </a:lnSpc>
            </a:pPr>
            <a:r>
              <a:rPr lang="en-US"/>
              <a:t>should be something you would like to change or improve</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Rectangle 2"/>
          <p:cNvSpPr>
            <a:spLocks noGrp="1" noChangeArrowheads="1"/>
          </p:cNvSpPr>
          <p:nvPr>
            <p:ph type="title"/>
          </p:nvPr>
        </p:nvSpPr>
        <p:spPr/>
        <p:txBody>
          <a:bodyPr/>
          <a:lstStyle/>
          <a:p>
            <a:r>
              <a:rPr lang="en-US"/>
              <a:t>Identifying the Problem</a:t>
            </a:r>
          </a:p>
        </p:txBody>
      </p:sp>
      <p:sp>
        <p:nvSpPr>
          <p:cNvPr id="604163" name="Rectangle 3"/>
          <p:cNvSpPr>
            <a:spLocks noGrp="1" noChangeArrowheads="1"/>
          </p:cNvSpPr>
          <p:nvPr>
            <p:ph type="body" idx="1"/>
          </p:nvPr>
        </p:nvSpPr>
        <p:spPr>
          <a:xfrm>
            <a:off x="381000" y="1600200"/>
            <a:ext cx="8458200" cy="4953000"/>
          </a:xfrm>
        </p:spPr>
        <p:txBody>
          <a:bodyPr/>
          <a:lstStyle/>
          <a:p>
            <a:pPr>
              <a:lnSpc>
                <a:spcPct val="90000"/>
              </a:lnSpc>
              <a:buFontTx/>
              <a:buNone/>
            </a:pPr>
            <a:r>
              <a:rPr lang="en-US" i="1"/>
              <a:t>Second, do Reconnaissance:</a:t>
            </a:r>
          </a:p>
          <a:p>
            <a:pPr>
              <a:lnSpc>
                <a:spcPct val="90000"/>
              </a:lnSpc>
            </a:pPr>
            <a:r>
              <a:rPr lang="en-US"/>
              <a:t>Explore </a:t>
            </a:r>
            <a:r>
              <a:rPr lang="en-US" u="sng"/>
              <a:t>your</a:t>
            </a:r>
            <a:r>
              <a:rPr lang="en-US"/>
              <a:t> understanding of theories, your educational values, how your work fits into the larger context of schooling, the historical context of your school, the history of the development of your ideas about teaching and learning</a:t>
            </a:r>
          </a:p>
          <a:p>
            <a:pPr>
              <a:lnSpc>
                <a:spcPct val="90000"/>
              </a:lnSpc>
              <a:spcBef>
                <a:spcPct val="30000"/>
              </a:spcBef>
            </a:pPr>
            <a:r>
              <a:rPr lang="en-US"/>
              <a:t>Describe the Who, What, When &amp; Where of the situation you want to change</a:t>
            </a:r>
          </a:p>
          <a:p>
            <a:pPr>
              <a:lnSpc>
                <a:spcPct val="90000"/>
              </a:lnSpc>
              <a:spcBef>
                <a:spcPct val="30000"/>
              </a:spcBef>
            </a:pPr>
            <a:r>
              <a:rPr lang="en-US"/>
              <a:t>Explain the Why of the situation</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p:txBody>
          <a:bodyPr/>
          <a:lstStyle/>
          <a:p>
            <a:r>
              <a:rPr lang="en-US"/>
              <a:t>Proactive Action Research</a:t>
            </a:r>
          </a:p>
        </p:txBody>
      </p:sp>
      <p:sp>
        <p:nvSpPr>
          <p:cNvPr id="580611" name="Rectangle 3"/>
          <p:cNvSpPr>
            <a:spLocks noGrp="1" noChangeArrowheads="1"/>
          </p:cNvSpPr>
          <p:nvPr>
            <p:ph type="body" sz="half" idx="1"/>
          </p:nvPr>
        </p:nvSpPr>
        <p:spPr>
          <a:xfrm>
            <a:off x="533400" y="1981200"/>
            <a:ext cx="3962400" cy="4267200"/>
          </a:xfrm>
        </p:spPr>
        <p:txBody>
          <a:bodyPr/>
          <a:lstStyle/>
          <a:p>
            <a:pPr>
              <a:lnSpc>
                <a:spcPct val="90000"/>
              </a:lnSpc>
            </a:pPr>
            <a:r>
              <a:rPr lang="en-US" sz="3200"/>
              <a:t>A new practice is tried to bring improved outcomes</a:t>
            </a:r>
          </a:p>
          <a:p>
            <a:pPr>
              <a:lnSpc>
                <a:spcPct val="90000"/>
              </a:lnSpc>
            </a:pPr>
            <a:r>
              <a:rPr lang="en-US" sz="3200"/>
              <a:t>Hopes &amp; concerns are incorporated</a:t>
            </a:r>
          </a:p>
          <a:p>
            <a:pPr>
              <a:lnSpc>
                <a:spcPct val="90000"/>
              </a:lnSpc>
            </a:pPr>
            <a:r>
              <a:rPr lang="en-US" sz="3200"/>
              <a:t>Data are collected regularly to track changes</a:t>
            </a:r>
          </a:p>
        </p:txBody>
      </p:sp>
      <p:sp>
        <p:nvSpPr>
          <p:cNvPr id="580612" name="Rectangle 4"/>
          <p:cNvSpPr>
            <a:spLocks noGrp="1" noChangeArrowheads="1"/>
          </p:cNvSpPr>
          <p:nvPr>
            <p:ph type="body" sz="half" idx="2"/>
          </p:nvPr>
        </p:nvSpPr>
        <p:spPr>
          <a:xfrm>
            <a:off x="4648200" y="1981200"/>
            <a:ext cx="4038600" cy="4343400"/>
          </a:xfrm>
        </p:spPr>
        <p:txBody>
          <a:bodyPr/>
          <a:lstStyle/>
          <a:p>
            <a:r>
              <a:rPr lang="en-US" sz="3200"/>
              <a:t>Reflection on alternatives takes place</a:t>
            </a:r>
          </a:p>
          <a:p>
            <a:r>
              <a:rPr lang="en-US" sz="3200"/>
              <a:t>Another practice is tried</a:t>
            </a:r>
          </a:p>
          <a:p>
            <a:r>
              <a:rPr lang="en-US" sz="3200"/>
              <a:t>Process begins again</a:t>
            </a:r>
          </a:p>
          <a:p>
            <a:endParaRPr lang="en-US" sz="320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p:txBody>
          <a:bodyPr/>
          <a:lstStyle/>
          <a:p>
            <a:r>
              <a:rPr lang="en-US"/>
              <a:t>Responsive Action Research</a:t>
            </a:r>
          </a:p>
        </p:txBody>
      </p:sp>
      <p:sp>
        <p:nvSpPr>
          <p:cNvPr id="581635" name="Rectangle 3"/>
          <p:cNvSpPr>
            <a:spLocks noGrp="1" noChangeArrowheads="1"/>
          </p:cNvSpPr>
          <p:nvPr>
            <p:ph type="body" sz="half" idx="1"/>
          </p:nvPr>
        </p:nvSpPr>
        <p:spPr/>
        <p:txBody>
          <a:bodyPr/>
          <a:lstStyle/>
          <a:p>
            <a:r>
              <a:rPr lang="en-US" sz="3200"/>
              <a:t>Data collected to diagnose situation</a:t>
            </a:r>
          </a:p>
          <a:p>
            <a:r>
              <a:rPr lang="en-US" sz="3200"/>
              <a:t>Data analyzed for themes &amp; ideas</a:t>
            </a:r>
          </a:p>
          <a:p>
            <a:r>
              <a:rPr lang="en-US" sz="3200"/>
              <a:t>Data distributed &amp; changes to be tried announced</a:t>
            </a:r>
          </a:p>
          <a:p>
            <a:endParaRPr lang="en-US" sz="3200"/>
          </a:p>
        </p:txBody>
      </p:sp>
      <p:sp>
        <p:nvSpPr>
          <p:cNvPr id="581636" name="Rectangle 4"/>
          <p:cNvSpPr>
            <a:spLocks noGrp="1" noChangeArrowheads="1"/>
          </p:cNvSpPr>
          <p:nvPr>
            <p:ph type="body" sz="half" idx="2"/>
          </p:nvPr>
        </p:nvSpPr>
        <p:spPr/>
        <p:txBody>
          <a:bodyPr/>
          <a:lstStyle/>
          <a:p>
            <a:r>
              <a:rPr lang="en-US" sz="3200"/>
              <a:t>New practice tried</a:t>
            </a:r>
          </a:p>
          <a:p>
            <a:r>
              <a:rPr lang="en-US" sz="3200"/>
              <a:t>Reactions checked</a:t>
            </a:r>
          </a:p>
          <a:p>
            <a:r>
              <a:rPr lang="en-US" sz="3200"/>
              <a:t>Data collected to diagnose</a:t>
            </a:r>
          </a:p>
          <a:p>
            <a:r>
              <a:rPr lang="en-US" sz="3200"/>
              <a:t>Process begins again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0" name="Rectangle 2"/>
          <p:cNvSpPr>
            <a:spLocks noGrp="1" noChangeArrowheads="1"/>
          </p:cNvSpPr>
          <p:nvPr>
            <p:ph type="title"/>
          </p:nvPr>
        </p:nvSpPr>
        <p:spPr/>
        <p:txBody>
          <a:bodyPr/>
          <a:lstStyle/>
          <a:p>
            <a:r>
              <a:rPr lang="en-US"/>
              <a:t>The Process of Action Research</a:t>
            </a:r>
          </a:p>
        </p:txBody>
      </p:sp>
      <p:sp>
        <p:nvSpPr>
          <p:cNvPr id="565251" name="Rectangle 3"/>
          <p:cNvSpPr>
            <a:spLocks noGrp="1" noChangeArrowheads="1"/>
          </p:cNvSpPr>
          <p:nvPr>
            <p:ph type="body" idx="1"/>
          </p:nvPr>
        </p:nvSpPr>
        <p:spPr/>
        <p:txBody>
          <a:bodyPr/>
          <a:lstStyle/>
          <a:p>
            <a:r>
              <a:rPr lang="en-US"/>
              <a:t>Identify the problem; select an area of focus.</a:t>
            </a:r>
          </a:p>
          <a:p>
            <a:r>
              <a:rPr lang="en-US"/>
              <a:t>Review the related research literature.</a:t>
            </a:r>
          </a:p>
          <a:p>
            <a:r>
              <a:rPr lang="en-US"/>
              <a:t>Collect the data.</a:t>
            </a:r>
          </a:p>
          <a:p>
            <a:r>
              <a:rPr lang="en-US"/>
              <a:t>Organize, analyze &amp; interpret the data.</a:t>
            </a:r>
          </a:p>
          <a:p>
            <a:r>
              <a:rPr lang="en-US"/>
              <a:t>Take the action (apply the findings).</a:t>
            </a:r>
          </a:p>
        </p:txBody>
      </p:sp>
    </p:spTree>
  </p:cSld>
  <p:clrMapOvr>
    <a:masterClrMapping/>
  </p:clrMapOvr>
  <p:transition/>
</p:sld>
</file>

<file path=ppt/theme/theme1.xml><?xml version="1.0" encoding="utf-8"?>
<a:theme xmlns:a="http://schemas.openxmlformats.org/drawingml/2006/main" name="Post Modern">
  <a:themeElements>
    <a:clrScheme name="Post Modern 1">
      <a:dk1>
        <a:srgbClr val="8383AD"/>
      </a:dk1>
      <a:lt1>
        <a:srgbClr val="FEFED6"/>
      </a:lt1>
      <a:dk2>
        <a:srgbClr val="404176"/>
      </a:dk2>
      <a:lt2>
        <a:srgbClr val="969696"/>
      </a:lt2>
      <a:accent1>
        <a:srgbClr val="BABE90"/>
      </a:accent1>
      <a:accent2>
        <a:srgbClr val="666699"/>
      </a:accent2>
      <a:accent3>
        <a:srgbClr val="FEFEE8"/>
      </a:accent3>
      <a:accent4>
        <a:srgbClr val="6F6F93"/>
      </a:accent4>
      <a:accent5>
        <a:srgbClr val="D9DBC6"/>
      </a:accent5>
      <a:accent6>
        <a:srgbClr val="5C5C8A"/>
      </a:accent6>
      <a:hlink>
        <a:srgbClr val="C09E4A"/>
      </a:hlink>
      <a:folHlink>
        <a:srgbClr val="006666"/>
      </a:folHlink>
    </a:clrScheme>
    <a:fontScheme name="Post Mod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Post Modern 1">
        <a:dk1>
          <a:srgbClr val="8383AD"/>
        </a:dk1>
        <a:lt1>
          <a:srgbClr val="FEFED6"/>
        </a:lt1>
        <a:dk2>
          <a:srgbClr val="404176"/>
        </a:dk2>
        <a:lt2>
          <a:srgbClr val="969696"/>
        </a:lt2>
        <a:accent1>
          <a:srgbClr val="BABE90"/>
        </a:accent1>
        <a:accent2>
          <a:srgbClr val="666699"/>
        </a:accent2>
        <a:accent3>
          <a:srgbClr val="FEFEE8"/>
        </a:accent3>
        <a:accent4>
          <a:srgbClr val="6F6F93"/>
        </a:accent4>
        <a:accent5>
          <a:srgbClr val="D9DBC6"/>
        </a:accent5>
        <a:accent6>
          <a:srgbClr val="5C5C8A"/>
        </a:accent6>
        <a:hlink>
          <a:srgbClr val="C09E4A"/>
        </a:hlink>
        <a:folHlink>
          <a:srgbClr val="006666"/>
        </a:folHlink>
      </a:clrScheme>
      <a:clrMap bg1="lt1" tx1="dk1" bg2="lt2" tx2="dk2" accent1="accent1" accent2="accent2" accent3="accent3" accent4="accent4" accent5="accent5" accent6="accent6" hlink="hlink" folHlink="folHlink"/>
    </a:extraClrScheme>
    <a:extraClrScheme>
      <a:clrScheme name="Post Modern 2">
        <a:dk1>
          <a:srgbClr val="8383AD"/>
        </a:dk1>
        <a:lt1>
          <a:srgbClr val="FFFFFF"/>
        </a:lt1>
        <a:dk2>
          <a:srgbClr val="404176"/>
        </a:dk2>
        <a:lt2>
          <a:srgbClr val="969696"/>
        </a:lt2>
        <a:accent1>
          <a:srgbClr val="BABE90"/>
        </a:accent1>
        <a:accent2>
          <a:srgbClr val="666699"/>
        </a:accent2>
        <a:accent3>
          <a:srgbClr val="FFFFFF"/>
        </a:accent3>
        <a:accent4>
          <a:srgbClr val="6F6F93"/>
        </a:accent4>
        <a:accent5>
          <a:srgbClr val="D9DBC6"/>
        </a:accent5>
        <a:accent6>
          <a:srgbClr val="5C5C8A"/>
        </a:accent6>
        <a:hlink>
          <a:srgbClr val="C09E4A"/>
        </a:hlink>
        <a:folHlink>
          <a:srgbClr val="006666"/>
        </a:folHlink>
      </a:clrScheme>
      <a:clrMap bg1="lt1" tx1="dk1" bg2="lt2" tx2="dk2" accent1="accent1" accent2="accent2" accent3="accent3" accent4="accent4" accent5="accent5" accent6="accent6" hlink="hlink" folHlink="folHlink"/>
    </a:extraClrScheme>
    <a:extraClrScheme>
      <a:clrScheme name="Post Modern 3">
        <a:dk1>
          <a:srgbClr val="4D4D4D"/>
        </a:dk1>
        <a:lt1>
          <a:srgbClr val="FFFFFF"/>
        </a:lt1>
        <a:dk2>
          <a:srgbClr val="000000"/>
        </a:dk2>
        <a:lt2>
          <a:srgbClr val="969696"/>
        </a:lt2>
        <a:accent1>
          <a:srgbClr val="DDDDDD"/>
        </a:accent1>
        <a:accent2>
          <a:srgbClr val="5F5F5F"/>
        </a:accent2>
        <a:accent3>
          <a:srgbClr val="FFFFFF"/>
        </a:accent3>
        <a:accent4>
          <a:srgbClr val="404040"/>
        </a:accent4>
        <a:accent5>
          <a:srgbClr val="EBEBEB"/>
        </a:accent5>
        <a:accent6>
          <a:srgbClr val="555555"/>
        </a:accent6>
        <a:hlink>
          <a:srgbClr val="C0C0C0"/>
        </a:hlink>
        <a:folHlink>
          <a:srgbClr val="808080"/>
        </a:folHlink>
      </a:clrScheme>
      <a:clrMap bg1="lt1" tx1="dk1" bg2="lt2" tx2="dk2" accent1="accent1" accent2="accent2" accent3="accent3" accent4="accent4" accent5="accent5" accent6="accent6" hlink="hlink" folHlink="folHlink"/>
    </a:extraClrScheme>
    <a:extraClrScheme>
      <a:clrScheme name="Post Modern 4">
        <a:dk1>
          <a:srgbClr val="424262"/>
        </a:dk1>
        <a:lt1>
          <a:srgbClr val="FFFFFF"/>
        </a:lt1>
        <a:dk2>
          <a:srgbClr val="22659C"/>
        </a:dk2>
        <a:lt2>
          <a:srgbClr val="A4AEC2"/>
        </a:lt2>
        <a:accent1>
          <a:srgbClr val="B1C7E7"/>
        </a:accent1>
        <a:accent2>
          <a:srgbClr val="494983"/>
        </a:accent2>
        <a:accent3>
          <a:srgbClr val="FFFFFF"/>
        </a:accent3>
        <a:accent4>
          <a:srgbClr val="373753"/>
        </a:accent4>
        <a:accent5>
          <a:srgbClr val="D5E0F1"/>
        </a:accent5>
        <a:accent6>
          <a:srgbClr val="414176"/>
        </a:accent6>
        <a:hlink>
          <a:srgbClr val="6EADC4"/>
        </a:hlink>
        <a:folHlink>
          <a:srgbClr val="3E688E"/>
        </a:folHlink>
      </a:clrScheme>
      <a:clrMap bg1="lt1" tx1="dk1" bg2="lt2" tx2="dk2" accent1="accent1" accent2="accent2" accent3="accent3" accent4="accent4" accent5="accent5" accent6="accent6" hlink="hlink" folHlink="folHlink"/>
    </a:extraClrScheme>
    <a:extraClrScheme>
      <a:clrScheme name="Post Modern 5">
        <a:dk1>
          <a:srgbClr val="000000"/>
        </a:dk1>
        <a:lt1>
          <a:srgbClr val="FFFFFF"/>
        </a:lt1>
        <a:dk2>
          <a:srgbClr val="404176"/>
        </a:dk2>
        <a:lt2>
          <a:srgbClr val="969696"/>
        </a:lt2>
        <a:accent1>
          <a:srgbClr val="B4CD81"/>
        </a:accent1>
        <a:accent2>
          <a:srgbClr val="717EB5"/>
        </a:accent2>
        <a:accent3>
          <a:srgbClr val="FFFFFF"/>
        </a:accent3>
        <a:accent4>
          <a:srgbClr val="000000"/>
        </a:accent4>
        <a:accent5>
          <a:srgbClr val="D6E3C1"/>
        </a:accent5>
        <a:accent6>
          <a:srgbClr val="6672A4"/>
        </a:accent6>
        <a:hlink>
          <a:srgbClr val="D793C2"/>
        </a:hlink>
        <a:folHlink>
          <a:srgbClr val="826799"/>
        </a:folHlink>
      </a:clrScheme>
      <a:clrMap bg1="lt1" tx1="dk1" bg2="lt2" tx2="dk2" accent1="accent1" accent2="accent2" accent3="accent3" accent4="accent4" accent5="accent5" accent6="accent6" hlink="hlink" folHlink="folHlink"/>
    </a:extraClrScheme>
    <a:extraClrScheme>
      <a:clrScheme name="Post Modern 6">
        <a:dk1>
          <a:srgbClr val="000000"/>
        </a:dk1>
        <a:lt1>
          <a:srgbClr val="FFFFFF"/>
        </a:lt1>
        <a:dk2>
          <a:srgbClr val="000000"/>
        </a:dk2>
        <a:lt2>
          <a:srgbClr val="969696"/>
        </a:lt2>
        <a:accent1>
          <a:srgbClr val="B4CD81"/>
        </a:accent1>
        <a:accent2>
          <a:srgbClr val="DEA45E"/>
        </a:accent2>
        <a:accent3>
          <a:srgbClr val="FFFFFF"/>
        </a:accent3>
        <a:accent4>
          <a:srgbClr val="000000"/>
        </a:accent4>
        <a:accent5>
          <a:srgbClr val="D6E3C1"/>
        </a:accent5>
        <a:accent6>
          <a:srgbClr val="C99454"/>
        </a:accent6>
        <a:hlink>
          <a:srgbClr val="D793C2"/>
        </a:hlink>
        <a:folHlink>
          <a:srgbClr val="A08BB1"/>
        </a:folHlink>
      </a:clrScheme>
      <a:clrMap bg1="lt1" tx1="dk1" bg2="lt2" tx2="dk2" accent1="accent1" accent2="accent2" accent3="accent3" accent4="accent4" accent5="accent5" accent6="accent6" hlink="hlink" folHlink="folHlink"/>
    </a:extraClrScheme>
    <a:extraClrScheme>
      <a:clrScheme name="Post Modern 7">
        <a:dk1>
          <a:srgbClr val="111111"/>
        </a:dk1>
        <a:lt1>
          <a:srgbClr val="FAF5D2"/>
        </a:lt1>
        <a:dk2>
          <a:srgbClr val="4D4D4D"/>
        </a:dk2>
        <a:lt2>
          <a:srgbClr val="D0C59E"/>
        </a:lt2>
        <a:accent1>
          <a:srgbClr val="BABE90"/>
        </a:accent1>
        <a:accent2>
          <a:srgbClr val="666699"/>
        </a:accent2>
        <a:accent3>
          <a:srgbClr val="B2B2B2"/>
        </a:accent3>
        <a:accent4>
          <a:srgbClr val="D6D1B3"/>
        </a:accent4>
        <a:accent5>
          <a:srgbClr val="D9DBC6"/>
        </a:accent5>
        <a:accent6>
          <a:srgbClr val="5C5C8A"/>
        </a:accent6>
        <a:hlink>
          <a:srgbClr val="C09E4A"/>
        </a:hlink>
        <a:folHlink>
          <a:srgbClr val="00666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Designs\Post Modern.pot</Template>
  <TotalTime>291</TotalTime>
  <Words>1997</Words>
  <Application>Microsoft Office PowerPoint</Application>
  <PresentationFormat>On-screen Show (4:3)</PresentationFormat>
  <Paragraphs>213</Paragraphs>
  <Slides>31</Slides>
  <Notes>11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Post Modern</vt:lpstr>
      <vt:lpstr>The Purpose of Action Research</vt:lpstr>
      <vt:lpstr>Formal Research vs. Action Research</vt:lpstr>
      <vt:lpstr>Skills Needed</vt:lpstr>
      <vt:lpstr>Goals</vt:lpstr>
      <vt:lpstr>Identifying the Problem</vt:lpstr>
      <vt:lpstr>Identifying the Problem</vt:lpstr>
      <vt:lpstr>Proactive Action Research</vt:lpstr>
      <vt:lpstr>Responsive Action Research</vt:lpstr>
      <vt:lpstr>The Process of Action Research</vt:lpstr>
      <vt:lpstr>Overview</vt:lpstr>
      <vt:lpstr>Identify the Problem Select the Area of Focus</vt:lpstr>
      <vt:lpstr>Review the Related Literature</vt:lpstr>
      <vt:lpstr>Collect the Data</vt:lpstr>
      <vt:lpstr>Organize, Analyze &amp; Interpret the Data</vt:lpstr>
      <vt:lpstr>Take Action; Apply Findings</vt:lpstr>
      <vt:lpstr>Planning Action Research</vt:lpstr>
      <vt:lpstr>Area-of-Focus Statement</vt:lpstr>
      <vt:lpstr>Define the Variables</vt:lpstr>
      <vt:lpstr>The Research Questions</vt:lpstr>
      <vt:lpstr>Intervention or Innovation</vt:lpstr>
      <vt:lpstr>The Action Research Group</vt:lpstr>
      <vt:lpstr>Negotiations</vt:lpstr>
      <vt:lpstr>Develop a Timeline</vt:lpstr>
      <vt:lpstr>Statement of Resources</vt:lpstr>
      <vt:lpstr>Data Collection Ideas</vt:lpstr>
      <vt:lpstr>Put the Action Plan into Action</vt:lpstr>
      <vt:lpstr>Validity of Action Research</vt:lpstr>
      <vt:lpstr>Criteria for Assessing Validity</vt:lpstr>
      <vt:lpstr>So, ask yourself…</vt:lpstr>
      <vt:lpstr>So, ask yourself…</vt:lpstr>
      <vt:lpstr>Strategies for Meeting the Criteria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Process of Action Research</dc:title>
  <dc:creator>Valued Gateway Client</dc:creator>
  <cp:lastModifiedBy>User</cp:lastModifiedBy>
  <cp:revision>17</cp:revision>
  <cp:lastPrinted>1601-01-01T00:00:00Z</cp:lastPrinted>
  <dcterms:created xsi:type="dcterms:W3CDTF">2000-09-21T06:35:56Z</dcterms:created>
  <dcterms:modified xsi:type="dcterms:W3CDTF">2011-08-05T18:02:17Z</dcterms:modified>
</cp:coreProperties>
</file>